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6"/>
  </p:notesMasterIdLst>
  <p:sldIdLst>
    <p:sldId id="1544" r:id="rId2"/>
    <p:sldId id="1280" r:id="rId3"/>
    <p:sldId id="1545" r:id="rId4"/>
    <p:sldId id="1546" r:id="rId5"/>
    <p:sldId id="1547" r:id="rId6"/>
    <p:sldId id="1548" r:id="rId7"/>
    <p:sldId id="1549" r:id="rId8"/>
    <p:sldId id="1275" r:id="rId9"/>
    <p:sldId id="1550" r:id="rId10"/>
    <p:sldId id="1276" r:id="rId11"/>
    <p:sldId id="1551" r:id="rId12"/>
    <p:sldId id="1329" r:id="rId13"/>
    <p:sldId id="1552" r:id="rId14"/>
    <p:sldId id="1553" r:id="rId15"/>
    <p:sldId id="1278" r:id="rId16"/>
    <p:sldId id="1554" r:id="rId17"/>
    <p:sldId id="1555" r:id="rId18"/>
    <p:sldId id="1556" r:id="rId19"/>
    <p:sldId id="1557" r:id="rId20"/>
    <p:sldId id="1558" r:id="rId21"/>
    <p:sldId id="1559" r:id="rId22"/>
    <p:sldId id="1560" r:id="rId23"/>
    <p:sldId id="1561" r:id="rId24"/>
    <p:sldId id="1279" r:id="rId25"/>
    <p:sldId id="1562" r:id="rId26"/>
    <p:sldId id="1563" r:id="rId27"/>
    <p:sldId id="1564" r:id="rId28"/>
    <p:sldId id="1565" r:id="rId29"/>
    <p:sldId id="1566" r:id="rId30"/>
    <p:sldId id="1567" r:id="rId31"/>
    <p:sldId id="1568" r:id="rId32"/>
    <p:sldId id="1191" r:id="rId33"/>
    <p:sldId id="1569" r:id="rId34"/>
    <p:sldId id="1570" r:id="rId35"/>
    <p:sldId id="1571" r:id="rId36"/>
    <p:sldId id="1572" r:id="rId37"/>
    <p:sldId id="1573" r:id="rId38"/>
    <p:sldId id="1574" r:id="rId39"/>
    <p:sldId id="1575" r:id="rId40"/>
    <p:sldId id="1576" r:id="rId41"/>
    <p:sldId id="1577" r:id="rId42"/>
    <p:sldId id="1281" r:id="rId43"/>
    <p:sldId id="1578" r:id="rId44"/>
    <p:sldId id="1579" r:id="rId45"/>
    <p:sldId id="1580" r:id="rId46"/>
    <p:sldId id="1581" r:id="rId47"/>
    <p:sldId id="1582" r:id="rId48"/>
    <p:sldId id="1583" r:id="rId49"/>
    <p:sldId id="1282" r:id="rId50"/>
    <p:sldId id="1584" r:id="rId51"/>
    <p:sldId id="1585" r:id="rId52"/>
    <p:sldId id="1586" r:id="rId53"/>
    <p:sldId id="1310" r:id="rId54"/>
    <p:sldId id="1587" r:id="rId55"/>
    <p:sldId id="1588" r:id="rId56"/>
    <p:sldId id="1311" r:id="rId57"/>
    <p:sldId id="1589" r:id="rId58"/>
    <p:sldId id="1590" r:id="rId59"/>
    <p:sldId id="1591" r:id="rId60"/>
    <p:sldId id="1284" r:id="rId61"/>
    <p:sldId id="1592" r:id="rId62"/>
    <p:sldId id="1312" r:id="rId63"/>
    <p:sldId id="1270" r:id="rId64"/>
    <p:sldId id="1315" r:id="rId65"/>
    <p:sldId id="1593" r:id="rId66"/>
    <p:sldId id="1594" r:id="rId67"/>
    <p:sldId id="1595" r:id="rId68"/>
    <p:sldId id="1596" r:id="rId69"/>
    <p:sldId id="1322" r:id="rId70"/>
    <p:sldId id="1323" r:id="rId71"/>
    <p:sldId id="1597" r:id="rId72"/>
    <p:sldId id="1598" r:id="rId73"/>
    <p:sldId id="1599" r:id="rId74"/>
    <p:sldId id="1600" r:id="rId75"/>
    <p:sldId id="1324" r:id="rId76"/>
    <p:sldId id="1601" r:id="rId77"/>
    <p:sldId id="1291" r:id="rId78"/>
    <p:sldId id="1292" r:id="rId79"/>
    <p:sldId id="1293" r:id="rId80"/>
    <p:sldId id="1602" r:id="rId81"/>
    <p:sldId id="1603" r:id="rId82"/>
    <p:sldId id="1297" r:id="rId83"/>
    <p:sldId id="1295" r:id="rId84"/>
    <p:sldId id="1604" r:id="rId85"/>
    <p:sldId id="1605" r:id="rId86"/>
    <p:sldId id="1606" r:id="rId87"/>
    <p:sldId id="1607" r:id="rId88"/>
    <p:sldId id="1608" r:id="rId89"/>
    <p:sldId id="1296" r:id="rId90"/>
    <p:sldId id="1299" r:id="rId91"/>
    <p:sldId id="1300" r:id="rId92"/>
    <p:sldId id="1301" r:id="rId93"/>
    <p:sldId id="1302" r:id="rId94"/>
    <p:sldId id="1609" r:id="rId95"/>
    <p:sldId id="1294" r:id="rId96"/>
    <p:sldId id="1610" r:id="rId97"/>
    <p:sldId id="1611" r:id="rId98"/>
    <p:sldId id="1612" r:id="rId99"/>
    <p:sldId id="1613" r:id="rId100"/>
    <p:sldId id="1614" r:id="rId101"/>
    <p:sldId id="1307" r:id="rId102"/>
    <p:sldId id="1615" r:id="rId103"/>
    <p:sldId id="1616" r:id="rId104"/>
    <p:sldId id="1617" r:id="rId105"/>
    <p:sldId id="1308" r:id="rId106"/>
    <p:sldId id="1309" r:id="rId107"/>
    <p:sldId id="1618" r:id="rId108"/>
    <p:sldId id="1619" r:id="rId109"/>
    <p:sldId id="1620" r:id="rId110"/>
    <p:sldId id="1621" r:id="rId111"/>
    <p:sldId id="1622" r:id="rId112"/>
    <p:sldId id="1623" r:id="rId113"/>
    <p:sldId id="1624" r:id="rId114"/>
    <p:sldId id="1625" r:id="rId115"/>
    <p:sldId id="1303" r:id="rId116"/>
    <p:sldId id="1626" r:id="rId117"/>
    <p:sldId id="1627" r:id="rId118"/>
    <p:sldId id="1306" r:id="rId119"/>
    <p:sldId id="1628" r:id="rId120"/>
    <p:sldId id="1629" r:id="rId121"/>
    <p:sldId id="1630" r:id="rId122"/>
    <p:sldId id="1631" r:id="rId123"/>
    <p:sldId id="1632" r:id="rId124"/>
    <p:sldId id="1633" r:id="rId125"/>
    <p:sldId id="1634" r:id="rId126"/>
    <p:sldId id="1314" r:id="rId127"/>
    <p:sldId id="1635" r:id="rId128"/>
    <p:sldId id="1636" r:id="rId129"/>
    <p:sldId id="1637" r:id="rId130"/>
    <p:sldId id="1313" r:id="rId131"/>
    <p:sldId id="1325" r:id="rId132"/>
    <p:sldId id="1304" r:id="rId133"/>
    <p:sldId id="1638" r:id="rId134"/>
    <p:sldId id="1639" r:id="rId135"/>
    <p:sldId id="1326" r:id="rId136"/>
    <p:sldId id="1640" r:id="rId137"/>
    <p:sldId id="1641" r:id="rId138"/>
    <p:sldId id="1642" r:id="rId139"/>
    <p:sldId id="1643" r:id="rId140"/>
    <p:sldId id="1644" r:id="rId141"/>
    <p:sldId id="1645" r:id="rId142"/>
    <p:sldId id="1646" r:id="rId143"/>
    <p:sldId id="1320" r:id="rId144"/>
    <p:sldId id="1647" r:id="rId145"/>
    <p:sldId id="1648" r:id="rId146"/>
    <p:sldId id="1649" r:id="rId147"/>
    <p:sldId id="1650" r:id="rId148"/>
    <p:sldId id="1651" r:id="rId149"/>
    <p:sldId id="1652" r:id="rId150"/>
    <p:sldId id="1653" r:id="rId151"/>
    <p:sldId id="1654" r:id="rId152"/>
    <p:sldId id="1655" r:id="rId153"/>
    <p:sldId id="1316" r:id="rId154"/>
    <p:sldId id="1656" r:id="rId155"/>
    <p:sldId id="1657" r:id="rId156"/>
    <p:sldId id="1658" r:id="rId157"/>
    <p:sldId id="1659" r:id="rId158"/>
    <p:sldId id="1660" r:id="rId159"/>
    <p:sldId id="1661" r:id="rId160"/>
    <p:sldId id="1662" r:id="rId161"/>
    <p:sldId id="1663" r:id="rId162"/>
    <p:sldId id="1664" r:id="rId163"/>
    <p:sldId id="1665" r:id="rId164"/>
    <p:sldId id="1666" r:id="rId165"/>
    <p:sldId id="1667" r:id="rId166"/>
    <p:sldId id="1668" r:id="rId167"/>
    <p:sldId id="1669" r:id="rId168"/>
    <p:sldId id="1670" r:id="rId169"/>
    <p:sldId id="1671" r:id="rId170"/>
    <p:sldId id="1672" r:id="rId171"/>
    <p:sldId id="1673" r:id="rId172"/>
    <p:sldId id="1272" r:id="rId173"/>
    <p:sldId id="1318" r:id="rId174"/>
    <p:sldId id="1674" r:id="rId175"/>
    <p:sldId id="1675" r:id="rId176"/>
    <p:sldId id="1676" r:id="rId177"/>
    <p:sldId id="1317" r:id="rId178"/>
    <p:sldId id="1677" r:id="rId179"/>
    <p:sldId id="1678" r:id="rId180"/>
    <p:sldId id="1679" r:id="rId181"/>
    <p:sldId id="1680" r:id="rId182"/>
    <p:sldId id="1493" r:id="rId183"/>
    <p:sldId id="1681" r:id="rId184"/>
    <p:sldId id="1682" r:id="rId185"/>
    <p:sldId id="1683" r:id="rId186"/>
    <p:sldId id="1319" r:id="rId187"/>
    <p:sldId id="1684" r:id="rId188"/>
    <p:sldId id="1685" r:id="rId189"/>
    <p:sldId id="1458" r:id="rId190"/>
    <p:sldId id="1686" r:id="rId191"/>
    <p:sldId id="1687" r:id="rId192"/>
    <p:sldId id="1688" r:id="rId193"/>
    <p:sldId id="1459" r:id="rId194"/>
    <p:sldId id="1689" r:id="rId195"/>
    <p:sldId id="1690" r:id="rId196"/>
    <p:sldId id="1691" r:id="rId197"/>
    <p:sldId id="1692" r:id="rId198"/>
    <p:sldId id="1693" r:id="rId199"/>
    <p:sldId id="1694" r:id="rId200"/>
    <p:sldId id="1695" r:id="rId201"/>
    <p:sldId id="1696" r:id="rId202"/>
    <p:sldId id="1697" r:id="rId203"/>
    <p:sldId id="1698" r:id="rId204"/>
    <p:sldId id="1699" r:id="rId205"/>
    <p:sldId id="1700" r:id="rId206"/>
    <p:sldId id="1701" r:id="rId207"/>
    <p:sldId id="1702" r:id="rId208"/>
    <p:sldId id="1703" r:id="rId209"/>
    <p:sldId id="1704" r:id="rId210"/>
    <p:sldId id="1705" r:id="rId211"/>
    <p:sldId id="1706" r:id="rId212"/>
    <p:sldId id="1464" r:id="rId213"/>
    <p:sldId id="1707" r:id="rId214"/>
    <p:sldId id="1466" r:id="rId215"/>
    <p:sldId id="1467" r:id="rId216"/>
    <p:sldId id="1708" r:id="rId217"/>
    <p:sldId id="1709" r:id="rId218"/>
    <p:sldId id="1710" r:id="rId219"/>
    <p:sldId id="1289" r:id="rId220"/>
    <p:sldId id="1711" r:id="rId221"/>
    <p:sldId id="1712" r:id="rId222"/>
    <p:sldId id="1713" r:id="rId223"/>
    <p:sldId id="1717" r:id="rId224"/>
    <p:sldId id="1718" r:id="rId225"/>
  </p:sldIdLst>
  <p:sldSz cx="9144000" cy="6858000" type="screen4x3"/>
  <p:notesSz cx="6858000" cy="9144000"/>
  <p:custDataLst>
    <p:tags r:id="rId22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5DBDF9"/>
    <a:srgbClr val="B30159"/>
    <a:srgbClr val="1F788D"/>
    <a:srgbClr val="FF513D"/>
    <a:srgbClr val="BC40A3"/>
    <a:srgbClr val="54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1" autoAdjust="0"/>
    <p:restoredTop sz="95588" autoAdjust="0"/>
  </p:normalViewPr>
  <p:slideViewPr>
    <p:cSldViewPr>
      <p:cViewPr varScale="1">
        <p:scale>
          <a:sx n="124" d="100"/>
          <a:sy n="124" d="100"/>
        </p:scale>
        <p:origin x="976" y="176"/>
      </p:cViewPr>
      <p:guideLst>
        <p:guide pos="385"/>
        <p:guide orient="horz" pos="527"/>
        <p:guide orient="horz" pos="436"/>
        <p:guide orient="horz" pos="3884"/>
        <p:guide orient="horz" pos="1162"/>
        <p:guide pos="4830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gs" Target="tags/tag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opoisk.ru/film/718811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79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Картинка из фильма Джорджа Лукаса</a:t>
            </a:r>
            <a:r>
              <a:rPr lang="en-US" dirty="0"/>
              <a:t>: </a:t>
            </a:r>
            <a:r>
              <a:rPr lang="ru-RU" dirty="0"/>
              <a:t>Звездные войны эпизод 4</a:t>
            </a:r>
            <a:r>
              <a:rPr lang="en-US" dirty="0"/>
              <a:t>: </a:t>
            </a:r>
            <a:r>
              <a:rPr lang="ru-RU" dirty="0"/>
              <a:t>новая надежда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4905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9577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228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130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4863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5064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7504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910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0537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876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2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Картинка из фильма Джорджа Лукаса</a:t>
            </a:r>
            <a:r>
              <a:rPr lang="en-US" dirty="0"/>
              <a:t>: </a:t>
            </a:r>
            <a:r>
              <a:rPr lang="ru-RU" dirty="0"/>
              <a:t>Звездные войны эпизод 4</a:t>
            </a:r>
            <a:r>
              <a:rPr lang="en-US" dirty="0"/>
              <a:t>: </a:t>
            </a:r>
            <a:r>
              <a:rPr lang="ru-RU" dirty="0"/>
              <a:t>новая надежда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98645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4407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326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791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5449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7079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0225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696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1688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414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1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44640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3194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2591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29792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0122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77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1636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4304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33496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168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13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92515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491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00100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8048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3787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47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247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8836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88987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2844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746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4383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48950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0298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344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99474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2032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9763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7878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478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0172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906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887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7635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84789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066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4697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8076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737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74982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2868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03914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9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7730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10459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706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702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3135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8327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1994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54170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https://cdn3.iconfinder.com/data/icons/summer-16/64/palm_tree-128.png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69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91608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4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32162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3229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086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7250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7556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65337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5274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675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24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3225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Кадр из фильма 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Прибытие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(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2016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3935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10227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7186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36153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44949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88839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6913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74122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57065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05234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58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96390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24478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64667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93999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</a:t>
            </a:r>
            <a:r>
              <a:rPr lang="en" dirty="0" err="1"/>
              <a:t>mystickermania.com</a:t>
            </a:r>
            <a:r>
              <a:rPr lang="en" dirty="0"/>
              <a:t>/</a:t>
            </a:r>
            <a:r>
              <a:rPr lang="en" dirty="0" err="1"/>
              <a:t>cdn</a:t>
            </a:r>
            <a:r>
              <a:rPr lang="en" dirty="0"/>
              <a:t>/stickers/memes/futurama-fry-not-sure-if-meme-512x512.png?t=09102020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36949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144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556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60538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4308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4803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41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90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2839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13738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62067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35514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2995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28246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731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157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125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3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256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184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60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937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36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318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29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883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093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476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91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614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051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919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65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653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5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018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849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86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30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2507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002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729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064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975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934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32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325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392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087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274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23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559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645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632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040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292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2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259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5675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839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550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493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0850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73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159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106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651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69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3592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327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9389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466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2159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631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6703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021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32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3639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55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480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1991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090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068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6001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7948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758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76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743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489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42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9516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0725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303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6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623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4124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4892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9204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2591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00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47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7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audio" Target="../media/audio1.wav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66.png"/><Relationship Id="rId9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23.png"/><Relationship Id="rId4" Type="http://schemas.openxmlformats.org/officeDocument/2006/relationships/image" Target="../media/image27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audio" Target="../media/audio1.wav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23.png"/><Relationship Id="rId4" Type="http://schemas.openxmlformats.org/officeDocument/2006/relationships/image" Target="../media/image279.png"/><Relationship Id="rId9" Type="http://schemas.openxmlformats.org/officeDocument/2006/relationships/audio" Target="../media/audio1.wav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tif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audio" Target="../media/audio1.wav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audio" Target="../media/audio1.wav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11" Type="http://schemas.openxmlformats.org/officeDocument/2006/relationships/audio" Target="../media/audio1.wav"/><Relationship Id="rId5" Type="http://schemas.openxmlformats.org/officeDocument/2006/relationships/image" Target="../media/image28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2.png"/><Relationship Id="rId4" Type="http://schemas.openxmlformats.org/officeDocument/2006/relationships/image" Target="../media/image2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8.png"/><Relationship Id="rId4" Type="http://schemas.openxmlformats.org/officeDocument/2006/relationships/image" Target="../media/image29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8.png"/><Relationship Id="rId4" Type="http://schemas.openxmlformats.org/officeDocument/2006/relationships/image" Target="../media/image29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04.png"/><Relationship Id="rId4" Type="http://schemas.openxmlformats.org/officeDocument/2006/relationships/image" Target="../media/image29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audio" Target="../media/audio1.wav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audio" Target="../media/audio1.wav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3.png"/><Relationship Id="rId4" Type="http://schemas.openxmlformats.org/officeDocument/2006/relationships/image" Target="../media/image311.png"/><Relationship Id="rId9" Type="http://schemas.openxmlformats.org/officeDocument/2006/relationships/audio" Target="../media/audio1.wav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audio" Target="../media/audio1.wav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audio" Target="../media/audio1.wav"/><Relationship Id="rId4" Type="http://schemas.openxmlformats.org/officeDocument/2006/relationships/image" Target="../media/image311.png"/><Relationship Id="rId9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audio" Target="../media/audio1.wav"/><Relationship Id="rId5" Type="http://schemas.openxmlformats.org/officeDocument/2006/relationships/image" Target="../media/image311.png"/><Relationship Id="rId10" Type="http://schemas.openxmlformats.org/officeDocument/2006/relationships/image" Target="../media/image310.png"/><Relationship Id="rId4" Type="http://schemas.openxmlformats.org/officeDocument/2006/relationships/image" Target="../media/image312.png"/><Relationship Id="rId9" Type="http://schemas.openxmlformats.org/officeDocument/2006/relationships/image" Target="../media/image30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0.png"/><Relationship Id="rId5" Type="http://schemas.openxmlformats.org/officeDocument/2006/relationships/image" Target="../media/image311.png"/><Relationship Id="rId10" Type="http://schemas.openxmlformats.org/officeDocument/2006/relationships/image" Target="../media/image309.png"/><Relationship Id="rId4" Type="http://schemas.openxmlformats.org/officeDocument/2006/relationships/image" Target="../media/image312.png"/><Relationship Id="rId9" Type="http://schemas.openxmlformats.org/officeDocument/2006/relationships/image" Target="../media/image320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audio" Target="../media/audio1.wav"/><Relationship Id="rId7" Type="http://schemas.openxmlformats.org/officeDocument/2006/relationships/image" Target="../media/image31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0.png"/><Relationship Id="rId5" Type="http://schemas.openxmlformats.org/officeDocument/2006/relationships/image" Target="../media/image311.png"/><Relationship Id="rId10" Type="http://schemas.openxmlformats.org/officeDocument/2006/relationships/image" Target="../media/image309.png"/><Relationship Id="rId4" Type="http://schemas.openxmlformats.org/officeDocument/2006/relationships/image" Target="../media/image312.png"/><Relationship Id="rId9" Type="http://schemas.openxmlformats.org/officeDocument/2006/relationships/image" Target="../media/image32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2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audio" Target="../media/audio1.wav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25.png"/><Relationship Id="rId4" Type="http://schemas.openxmlformats.org/officeDocument/2006/relationships/image" Target="../media/image323.png"/><Relationship Id="rId9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audio" Target="../media/audio1.wav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audio" Target="../media/audio1.wav"/><Relationship Id="rId5" Type="http://schemas.openxmlformats.org/officeDocument/2006/relationships/image" Target="../media/image327.png"/><Relationship Id="rId10" Type="http://schemas.openxmlformats.org/officeDocument/2006/relationships/image" Target="../media/image324.png"/><Relationship Id="rId4" Type="http://schemas.openxmlformats.org/officeDocument/2006/relationships/image" Target="../media/image326.png"/><Relationship Id="rId9" Type="http://schemas.openxmlformats.org/officeDocument/2006/relationships/image" Target="../media/image31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audio" Target="../media/audio1.wav"/><Relationship Id="rId7" Type="http://schemas.openxmlformats.org/officeDocument/2006/relationships/image" Target="../media/image32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11" Type="http://schemas.openxmlformats.org/officeDocument/2006/relationships/image" Target="../media/image324.png"/><Relationship Id="rId5" Type="http://schemas.openxmlformats.org/officeDocument/2006/relationships/image" Target="../media/image328.png"/><Relationship Id="rId10" Type="http://schemas.openxmlformats.org/officeDocument/2006/relationships/image" Target="../media/image310.png"/><Relationship Id="rId4" Type="http://schemas.openxmlformats.org/officeDocument/2006/relationships/image" Target="../media/image326.png"/><Relationship Id="rId9" Type="http://schemas.openxmlformats.org/officeDocument/2006/relationships/image" Target="../media/image30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0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10.png"/><Relationship Id="rId5" Type="http://schemas.openxmlformats.org/officeDocument/2006/relationships/image" Target="../media/image325.png"/><Relationship Id="rId10" Type="http://schemas.openxmlformats.org/officeDocument/2006/relationships/image" Target="../media/image309.png"/><Relationship Id="rId4" Type="http://schemas.openxmlformats.org/officeDocument/2006/relationships/image" Target="../media/image323.png"/><Relationship Id="rId9" Type="http://schemas.openxmlformats.org/officeDocument/2006/relationships/image" Target="../media/image3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0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10.png"/><Relationship Id="rId5" Type="http://schemas.openxmlformats.org/officeDocument/2006/relationships/image" Target="../media/image325.png"/><Relationship Id="rId10" Type="http://schemas.openxmlformats.org/officeDocument/2006/relationships/image" Target="../media/image309.png"/><Relationship Id="rId4" Type="http://schemas.openxmlformats.org/officeDocument/2006/relationships/image" Target="../media/image323.png"/><Relationship Id="rId9" Type="http://schemas.openxmlformats.org/officeDocument/2006/relationships/image" Target="../media/image33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audio" Target="../media/audio1.wav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34.png"/><Relationship Id="rId9" Type="http://schemas.openxmlformats.org/officeDocument/2006/relationships/image" Target="../media/image32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audio" Target="../media/audio1.wav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10.png"/><Relationship Id="rId10" Type="http://schemas.openxmlformats.org/officeDocument/2006/relationships/audio" Target="../media/audio1.wav"/><Relationship Id="rId4" Type="http://schemas.openxmlformats.org/officeDocument/2006/relationships/image" Target="../media/image309.png"/><Relationship Id="rId9" Type="http://schemas.openxmlformats.org/officeDocument/2006/relationships/image" Target="../media/image33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4.png"/><Relationship Id="rId4" Type="http://schemas.openxmlformats.org/officeDocument/2006/relationships/image" Target="../media/image9.tif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.tif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7.png"/><Relationship Id="rId4" Type="http://schemas.openxmlformats.org/officeDocument/2006/relationships/image" Target="../media/image3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5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5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6.wdp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1.wav"/><Relationship Id="rId7" Type="http://schemas.microsoft.com/office/2007/relationships/hdphoto" Target="../media/hdphoto8.wdp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audio" Target="../media/audio1.wav"/><Relationship Id="rId5" Type="http://schemas.microsoft.com/office/2007/relationships/hdphoto" Target="../media/hdphoto7.wdp"/><Relationship Id="rId10" Type="http://schemas.openxmlformats.org/officeDocument/2006/relationships/image" Target="../media/image364.pn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tif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tif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tif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tif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.tif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audio" Target="../media/audio1.wav"/><Relationship Id="rId7" Type="http://schemas.openxmlformats.org/officeDocument/2006/relationships/image" Target="../media/image18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1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1.png"/><Relationship Id="rId4" Type="http://schemas.openxmlformats.org/officeDocument/2006/relationships/image" Target="../media/image1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1.png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6.png"/><Relationship Id="rId4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7.png"/><Relationship Id="rId4" Type="http://schemas.openxmlformats.org/officeDocument/2006/relationships/image" Target="../media/image2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8.png"/><Relationship Id="rId4" Type="http://schemas.openxmlformats.org/officeDocument/2006/relationships/image" Target="../media/image2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08.png"/><Relationship Id="rId4" Type="http://schemas.openxmlformats.org/officeDocument/2006/relationships/image" Target="../media/image2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0.png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0.png"/><Relationship Id="rId4" Type="http://schemas.openxmlformats.org/officeDocument/2006/relationships/image" Target="../media/image2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31.png"/><Relationship Id="rId10" Type="http://schemas.openxmlformats.org/officeDocument/2006/relationships/audio" Target="../media/audio1.wav"/><Relationship Id="rId4" Type="http://schemas.openxmlformats.org/officeDocument/2006/relationships/image" Target="../media/image221.png"/><Relationship Id="rId9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audio" Target="../media/audio1.wav"/><Relationship Id="rId5" Type="http://schemas.openxmlformats.org/officeDocument/2006/relationships/image" Target="../media/image232.png"/><Relationship Id="rId10" Type="http://schemas.openxmlformats.org/officeDocument/2006/relationships/image" Target="../media/image230.png"/><Relationship Id="rId4" Type="http://schemas.openxmlformats.org/officeDocument/2006/relationships/image" Target="../media/image221.png"/><Relationship Id="rId9" Type="http://schemas.openxmlformats.org/officeDocument/2006/relationships/image" Target="../media/image22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0.png"/><Relationship Id="rId7" Type="http://schemas.openxmlformats.org/officeDocument/2006/relationships/image" Target="../media/image235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0.png"/><Relationship Id="rId5" Type="http://schemas.openxmlformats.org/officeDocument/2006/relationships/image" Target="../media/image232.png"/><Relationship Id="rId10" Type="http://schemas.openxmlformats.org/officeDocument/2006/relationships/image" Target="../media/image229.png"/><Relationship Id="rId4" Type="http://schemas.openxmlformats.org/officeDocument/2006/relationships/image" Target="../media/image221.png"/><Relationship Id="rId9" Type="http://schemas.openxmlformats.org/officeDocument/2006/relationships/image" Target="../media/image22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audio" Target="../media/audio1.wav"/><Relationship Id="rId3" Type="http://schemas.openxmlformats.org/officeDocument/2006/relationships/image" Target="../media/image220.png"/><Relationship Id="rId7" Type="http://schemas.openxmlformats.org/officeDocument/2006/relationships/image" Target="../media/image236.png"/><Relationship Id="rId12" Type="http://schemas.openxmlformats.org/officeDocument/2006/relationships/image" Target="../media/image2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9.png"/><Relationship Id="rId5" Type="http://schemas.openxmlformats.org/officeDocument/2006/relationships/image" Target="../media/image232.png"/><Relationship Id="rId10" Type="http://schemas.openxmlformats.org/officeDocument/2006/relationships/image" Target="../media/image228.png"/><Relationship Id="rId4" Type="http://schemas.openxmlformats.org/officeDocument/2006/relationships/image" Target="../media/image221.png"/><Relationship Id="rId9" Type="http://schemas.openxmlformats.org/officeDocument/2006/relationships/image" Target="../media/image22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38.png"/><Relationship Id="rId12" Type="http://schemas.openxmlformats.org/officeDocument/2006/relationships/image" Target="../media/image2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8.png"/><Relationship Id="rId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40.png"/><Relationship Id="rId14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38.png"/><Relationship Id="rId12" Type="http://schemas.openxmlformats.org/officeDocument/2006/relationships/image" Target="../media/image2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27.png"/><Relationship Id="rId5" Type="http://schemas.openxmlformats.org/officeDocument/2006/relationships/image" Target="../media/image232.png"/><Relationship Id="rId15" Type="http://schemas.openxmlformats.org/officeDocument/2006/relationships/audio" Target="../media/audio1.wav"/><Relationship Id="rId10" Type="http://schemas.openxmlformats.org/officeDocument/2006/relationships/image" Target="../media/image241.png"/><Relationship Id="rId4" Type="http://schemas.openxmlformats.org/officeDocument/2006/relationships/image" Target="../media/image221.png"/><Relationship Id="rId9" Type="http://schemas.openxmlformats.org/officeDocument/2006/relationships/image" Target="../media/image240.png"/><Relationship Id="rId14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42.png"/><Relationship Id="rId12" Type="http://schemas.openxmlformats.org/officeDocument/2006/relationships/image" Target="../media/image220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45.png"/><Relationship Id="rId5" Type="http://schemas.openxmlformats.org/officeDocument/2006/relationships/image" Target="../media/image229.png"/><Relationship Id="rId10" Type="http://schemas.openxmlformats.org/officeDocument/2006/relationships/image" Target="../media/image244.png"/><Relationship Id="rId4" Type="http://schemas.openxmlformats.org/officeDocument/2006/relationships/image" Target="../media/image228.png"/><Relationship Id="rId9" Type="http://schemas.openxmlformats.org/officeDocument/2006/relationships/image" Target="../media/image2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audio" Target="../media/audio1.wav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audio" Target="../media/audio1.wav"/><Relationship Id="rId3" Type="http://schemas.openxmlformats.org/officeDocument/2006/relationships/image" Target="../media/image253.png"/><Relationship Id="rId7" Type="http://schemas.openxmlformats.org/officeDocument/2006/relationships/image" Target="../media/image246.png"/><Relationship Id="rId12" Type="http://schemas.openxmlformats.org/officeDocument/2006/relationships/image" Target="../media/image2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43.png"/><Relationship Id="rId5" Type="http://schemas.openxmlformats.org/officeDocument/2006/relationships/image" Target="../media/image255.png"/><Relationship Id="rId10" Type="http://schemas.openxmlformats.org/officeDocument/2006/relationships/image" Target="../media/image224.png"/><Relationship Id="rId4" Type="http://schemas.openxmlformats.org/officeDocument/2006/relationships/image" Target="../media/image254.png"/><Relationship Id="rId9" Type="http://schemas.openxmlformats.org/officeDocument/2006/relationships/image" Target="../media/image2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2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68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audio" Target="../media/audio1.wav"/><Relationship Id="rId3" Type="http://schemas.openxmlformats.org/officeDocument/2006/relationships/image" Target="../media/image266.png"/><Relationship Id="rId7" Type="http://schemas.openxmlformats.org/officeDocument/2006/relationships/image" Target="../media/image224.png"/><Relationship Id="rId12" Type="http://schemas.openxmlformats.org/officeDocument/2006/relationships/image" Target="../media/image2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71.png"/><Relationship Id="rId5" Type="http://schemas.openxmlformats.org/officeDocument/2006/relationships/image" Target="../media/image267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audio" Target="../media/audio1.wav"/><Relationship Id="rId3" Type="http://schemas.openxmlformats.org/officeDocument/2006/relationships/image" Target="../media/image266.png"/><Relationship Id="rId7" Type="http://schemas.openxmlformats.org/officeDocument/2006/relationships/image" Target="../media/image224.png"/><Relationship Id="rId12" Type="http://schemas.openxmlformats.org/officeDocument/2006/relationships/image" Target="../media/image2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71.png"/><Relationship Id="rId5" Type="http://schemas.openxmlformats.org/officeDocument/2006/relationships/image" Target="../media/image267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Байесовский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7777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060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Человек впервые попал в наш мир и впервые видит</a:t>
            </a:r>
            <a:r>
              <a:rPr lang="en-GB" dirty="0"/>
              <a:t>,</a:t>
            </a:r>
            <a:r>
              <a:rPr lang="ru-RU" dirty="0"/>
              <a:t> как встаёт солнце</a:t>
            </a:r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11188" y="6165850"/>
            <a:ext cx="720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Кадр из фильма «Звездные войны эпизод 4: новая надежда»,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реж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Джордж Лукас,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Lucasfilm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20th Century Fox</a:t>
            </a:r>
            <a:endParaRPr lang="ru-RU" sz="11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25192317-280A-AB43-81FD-73E2A09E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30" y="2753624"/>
            <a:ext cx="486453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r>
              <a:rPr lang="ru-RU" dirty="0"/>
              <a:t>Оно отбрасывает заведомо неверные значения параметра </a:t>
            </a:r>
          </a:p>
          <a:p>
            <a:r>
              <a:rPr lang="ru-RU" dirty="0"/>
              <a:t>Вы должны быть готовы сделать денежную ставку </a:t>
            </a:r>
            <a:br>
              <a:rPr lang="ru-RU" dirty="0"/>
            </a:br>
            <a:r>
              <a:rPr lang="ru-RU" dirty="0"/>
              <a:t>на выбранное вами априорное распределение </a:t>
            </a:r>
          </a:p>
          <a:p>
            <a:r>
              <a:rPr lang="ru-RU" dirty="0"/>
              <a:t>Нельзя подстраивать априорное распределение под данные</a:t>
            </a:r>
          </a:p>
          <a:p>
            <a:r>
              <a:rPr lang="ru-RU" dirty="0"/>
              <a:t>На выходе мы получаем целое апостериорное распределение</a:t>
            </a:r>
            <a:r>
              <a:rPr lang="en-US" dirty="0"/>
              <a:t>,</a:t>
            </a:r>
            <a:r>
              <a:rPr lang="ru-RU" dirty="0"/>
              <a:t> с помощью которого можем отвечать </a:t>
            </a:r>
            <a:br>
              <a:rPr lang="ru-RU" dirty="0"/>
            </a:br>
            <a:r>
              <a:rPr lang="ru-RU" dirty="0"/>
              <a:t>на разные вопросы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63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844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частотном подходе мы строили доверительные </a:t>
            </a:r>
            <a:r>
              <a:rPr lang="en-US" dirty="0"/>
              <a:t>(confidence) </a:t>
            </a:r>
            <a:r>
              <a:rPr lang="ru-RU" dirty="0"/>
              <a:t>интервалы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844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частотном подходе мы строили доверительные </a:t>
            </a:r>
            <a:r>
              <a:rPr lang="en-US" dirty="0"/>
              <a:t>(confidence) </a:t>
            </a:r>
            <a:r>
              <a:rPr lang="ru-RU" dirty="0"/>
              <a:t>интервалы</a:t>
            </a:r>
            <a:r>
              <a:rPr lang="en-US" dirty="0"/>
              <a:t> </a:t>
            </a:r>
          </a:p>
          <a:p>
            <a:r>
              <a:rPr lang="ru-RU" dirty="0"/>
              <a:t>В байесовском подходе интервальные оценки делаются с помощью байесовских (</a:t>
            </a:r>
            <a:r>
              <a:rPr lang="en-US" dirty="0" err="1"/>
              <a:t>bayesian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credible) </a:t>
            </a:r>
            <a:r>
              <a:rPr lang="ru-RU" dirty="0"/>
              <a:t>интервалов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2BFDBD5-9EF1-1A40-A57F-DB9A74EBA3C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844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частотном подходе мы строили доверительные </a:t>
            </a:r>
            <a:r>
              <a:rPr lang="en-US" dirty="0"/>
              <a:t>(confidence) </a:t>
            </a:r>
            <a:r>
              <a:rPr lang="ru-RU" dirty="0"/>
              <a:t>интервалы</a:t>
            </a:r>
            <a:r>
              <a:rPr lang="en-US" dirty="0"/>
              <a:t> </a:t>
            </a:r>
          </a:p>
          <a:p>
            <a:r>
              <a:rPr lang="ru-RU" dirty="0"/>
              <a:t>В байесовском подходе интервальные оценки делаются с помощью байесовских (</a:t>
            </a:r>
            <a:r>
              <a:rPr lang="en-US" dirty="0" err="1"/>
              <a:t>bayesian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credible) </a:t>
            </a:r>
            <a:r>
              <a:rPr lang="ru-RU" dirty="0"/>
              <a:t>интервалов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B1F7853-D3FF-F540-83BE-B9FE98607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истинный параметр – константа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интервала –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;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вероятностью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.95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накрывают истинное значение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B1F7853-D3FF-F540-83BE-B9FE9860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  <a:blipFill>
                <a:blip r:embed="rId4"/>
                <a:stretch>
                  <a:fillRect l="-2358" t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8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844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частотном подходе мы строили доверительные </a:t>
            </a:r>
            <a:r>
              <a:rPr lang="en-US" dirty="0"/>
              <a:t>(confidence) </a:t>
            </a:r>
            <a:r>
              <a:rPr lang="ru-RU" dirty="0"/>
              <a:t>интервалы</a:t>
            </a:r>
            <a:r>
              <a:rPr lang="en-US" dirty="0"/>
              <a:t> </a:t>
            </a:r>
          </a:p>
          <a:p>
            <a:r>
              <a:rPr lang="ru-RU" dirty="0"/>
              <a:t>В байесовском подходе интервальные оценки делаются с помощью байесовских (</a:t>
            </a:r>
            <a:r>
              <a:rPr lang="en-US" dirty="0" err="1"/>
              <a:t>bayesian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credible) </a:t>
            </a:r>
            <a:r>
              <a:rPr lang="ru-RU" dirty="0"/>
              <a:t>интервалов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2EAFD16-BAB9-9B49-8D7C-D7437B08B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истинный параметр – константа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интервала – случайные величины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;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вероятностью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.95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границы накрывают истинное значение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Байесовский интервал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истинный параметр – случайная величина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он лежит с вероятностью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.95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этом интервале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2EAFD16-BAB9-9B49-8D7C-D7437B08B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68960"/>
                <a:ext cx="8064896" cy="3096344"/>
              </a:xfrm>
              <a:prstGeom prst="rect">
                <a:avLst/>
              </a:prstGeom>
              <a:blipFill>
                <a:blip r:embed="rId4"/>
                <a:stretch>
                  <a:fillRect l="-2358" t="-28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3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>
            <a:extLst>
              <a:ext uri="{FF2B5EF4-FFF2-40B4-BE49-F238E27FC236}">
                <a16:creationId xmlns:a16="http://schemas.microsoft.com/office/drawing/2014/main" id="{3C3C4B0C-C597-2843-9ED9-669534A5D22E}"/>
              </a:ext>
            </a:extLst>
          </p:cNvPr>
          <p:cNvSpPr/>
          <p:nvPr/>
        </p:nvSpPr>
        <p:spPr>
          <a:xfrm>
            <a:off x="2388756" y="3871766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Байесовский интервал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528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Самый короткий байесовский интервал называется </a:t>
            </a:r>
            <a:r>
              <a:rPr lang="en-US" dirty="0"/>
              <a:t>HPD (highest probability density interval)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BD6C35-6CCC-5F42-BD1D-03592B4F09B2}"/>
                  </a:ext>
                </a:extLst>
              </p:cNvPr>
              <p:cNvSpPr/>
              <p:nvPr/>
            </p:nvSpPr>
            <p:spPr>
              <a:xfrm>
                <a:off x="2984097" y="1846683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BD6C35-6CCC-5F42-BD1D-03592B4F0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97" y="1846683"/>
                <a:ext cx="864339" cy="461665"/>
              </a:xfrm>
              <a:prstGeom prst="rect">
                <a:avLst/>
              </a:prstGeom>
              <a:blipFill>
                <a:blip r:embed="rId4"/>
                <a:stretch>
                  <a:fillRect l="-2941" r="-14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">
            <a:extLst>
              <a:ext uri="{FF2B5EF4-FFF2-40B4-BE49-F238E27FC236}">
                <a16:creationId xmlns:a16="http://schemas.microsoft.com/office/drawing/2014/main" id="{7DD66A7C-8879-2B4A-A595-BF3F7024552F}"/>
              </a:ext>
            </a:extLst>
          </p:cNvPr>
          <p:cNvSpPr/>
          <p:nvPr/>
        </p:nvSpPr>
        <p:spPr>
          <a:xfrm>
            <a:off x="2387141" y="3851037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730E535-5AED-B84C-8A8C-8AEEC6089930}"/>
              </a:ext>
            </a:extLst>
          </p:cNvPr>
          <p:cNvSpPr/>
          <p:nvPr/>
        </p:nvSpPr>
        <p:spPr>
          <a:xfrm flipH="1">
            <a:off x="5004856" y="3851037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5A6963-C7A5-7B4E-A2E8-EE84EFE65797}"/>
                  </a:ext>
                </a:extLst>
              </p:cNvPr>
              <p:cNvSpPr/>
              <p:nvPr/>
            </p:nvSpPr>
            <p:spPr>
              <a:xfrm>
                <a:off x="5871293" y="3810430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5A6963-C7A5-7B4E-A2E8-EE84EFE65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93" y="3810430"/>
                <a:ext cx="4288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E7F2219-F27F-064F-8CF1-D0CA1480DAAF}"/>
              </a:ext>
            </a:extLst>
          </p:cNvPr>
          <p:cNvSpPr/>
          <p:nvPr/>
        </p:nvSpPr>
        <p:spPr>
          <a:xfrm>
            <a:off x="3347864" y="2276872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ABE2F04-233A-264D-904E-69F0D1E8EC76}"/>
              </a:ext>
            </a:extLst>
          </p:cNvPr>
          <p:cNvSpPr/>
          <p:nvPr/>
        </p:nvSpPr>
        <p:spPr>
          <a:xfrm flipV="1">
            <a:off x="3315066" y="2302042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290BF24-C50E-F341-B551-ACFF495E1E0E}"/>
              </a:ext>
            </a:extLst>
          </p:cNvPr>
          <p:cNvSpPr/>
          <p:nvPr/>
        </p:nvSpPr>
        <p:spPr>
          <a:xfrm flipV="1">
            <a:off x="4006855" y="2277815"/>
            <a:ext cx="18453" cy="1569724"/>
          </a:xfrm>
          <a:prstGeom prst="line">
            <a:avLst/>
          </a:prstGeom>
          <a:ln w="381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0626A15-19FF-BF40-B342-E8ECD3C3E205}"/>
              </a:ext>
            </a:extLst>
          </p:cNvPr>
          <p:cNvSpPr/>
          <p:nvPr/>
        </p:nvSpPr>
        <p:spPr>
          <a:xfrm flipV="1">
            <a:off x="4987098" y="2277815"/>
            <a:ext cx="18453" cy="1569724"/>
          </a:xfrm>
          <a:prstGeom prst="line">
            <a:avLst/>
          </a:prstGeom>
          <a:ln w="381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59CEC-0C13-0142-AFD3-216B7D2845E8}"/>
                  </a:ext>
                </a:extLst>
              </p:cNvPr>
              <p:cNvSpPr/>
              <p:nvPr/>
            </p:nvSpPr>
            <p:spPr>
              <a:xfrm>
                <a:off x="3799772" y="3849334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59CEC-0C13-0142-AFD3-216B7D284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72" y="3849334"/>
                <a:ext cx="4326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DAB5676-1FF5-1C48-B8BD-0E646B9905B1}"/>
                  </a:ext>
                </a:extLst>
              </p:cNvPr>
              <p:cNvSpPr/>
              <p:nvPr/>
            </p:nvSpPr>
            <p:spPr>
              <a:xfrm>
                <a:off x="4774379" y="3868267"/>
                <a:ext cx="4254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DAB5676-1FF5-1C48-B8BD-0E646B990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379" y="3868267"/>
                <a:ext cx="42543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B386AF-84ED-484C-9BB1-F3F09C567690}"/>
                  </a:ext>
                </a:extLst>
              </p:cNvPr>
              <p:cNvSpPr/>
              <p:nvPr/>
            </p:nvSpPr>
            <p:spPr>
              <a:xfrm>
                <a:off x="2410515" y="4427100"/>
                <a:ext cx="3722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B386AF-84ED-484C-9BB1-F3F09C567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515" y="4427100"/>
                <a:ext cx="3722236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304FFB-4B92-EA42-861B-04B56D046433}"/>
              </a:ext>
            </a:extLst>
          </p:cNvPr>
          <p:cNvSpPr/>
          <p:nvPr/>
        </p:nvSpPr>
        <p:spPr>
          <a:xfrm>
            <a:off x="4874344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D5DDBB91-68B0-AE4B-8E5D-5BAF82EA5C8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у нас есть апостериорное распределение </a:t>
            </a:r>
            <a:br>
              <a:rPr lang="ru-RU" dirty="0"/>
            </a:br>
            <a:r>
              <a:rPr lang="ru-RU" dirty="0"/>
              <a:t>для параметра</a:t>
            </a:r>
            <a:r>
              <a:rPr lang="en-US" dirty="0"/>
              <a:t>, </a:t>
            </a:r>
            <a:r>
              <a:rPr lang="ru-RU" dirty="0"/>
              <a:t>мы можем построить прогноз для того</a:t>
            </a:r>
            <a:r>
              <a:rPr lang="en-US" dirty="0"/>
              <a:t>, </a:t>
            </a:r>
            <a:r>
              <a:rPr lang="ru-RU" dirty="0"/>
              <a:t>какая рыба будет поймана в озере следующей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3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">
            <a:extLst>
              <a:ext uri="{FF2B5EF4-FFF2-40B4-BE49-F238E27FC236}">
                <a16:creationId xmlns:a16="http://schemas.microsoft.com/office/drawing/2014/main" id="{7693509E-F194-4E4C-BCF1-369479478892}"/>
              </a:ext>
            </a:extLst>
          </p:cNvPr>
          <p:cNvSpPr/>
          <p:nvPr/>
        </p:nvSpPr>
        <p:spPr>
          <a:xfrm>
            <a:off x="714316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1" name="Прямоугольник 3">
            <a:extLst>
              <a:ext uri="{FF2B5EF4-FFF2-40B4-BE49-F238E27FC236}">
                <a16:creationId xmlns:a16="http://schemas.microsoft.com/office/drawing/2014/main" id="{F0A6B80E-C22F-6A41-A1C2-D803B14671CB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2" name="Прямоугольник 6">
            <a:extLst>
              <a:ext uri="{FF2B5EF4-FFF2-40B4-BE49-F238E27FC236}">
                <a16:creationId xmlns:a16="http://schemas.microsoft.com/office/drawing/2014/main" id="{85F9E9FC-466A-3B44-BE98-F77958BA9D72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7">
                <a:extLst>
                  <a:ext uri="{FF2B5EF4-FFF2-40B4-BE49-F238E27FC236}">
                    <a16:creationId xmlns:a16="http://schemas.microsoft.com/office/drawing/2014/main" id="{551E45DE-AF7F-C344-83AF-A2582ABD4F61}"/>
                  </a:ext>
                </a:extLst>
              </p:cNvPr>
              <p:cNvSpPr/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7">
                <a:extLst>
                  <a:ext uri="{FF2B5EF4-FFF2-40B4-BE49-F238E27FC236}">
                    <a16:creationId xmlns:a16="http://schemas.microsoft.com/office/drawing/2014/main" id="{551E45DE-AF7F-C344-83AF-A2582ABD4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  <a:blipFill>
                <a:blip r:embed="rId4"/>
                <a:stretch>
                  <a:fillRect l="-962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0649F618-ED9B-934F-A5FF-4C5C7274F435}"/>
              </a:ext>
            </a:extLst>
          </p:cNvPr>
          <p:cNvSpPr/>
          <p:nvPr/>
        </p:nvSpPr>
        <p:spPr>
          <a:xfrm>
            <a:off x="712701" y="4287532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ECE27BF6-4161-FA4E-8A5B-0F6E259B4B17}"/>
              </a:ext>
            </a:extLst>
          </p:cNvPr>
          <p:cNvSpPr/>
          <p:nvPr/>
        </p:nvSpPr>
        <p:spPr>
          <a:xfrm flipH="1">
            <a:off x="3330416" y="4287532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0">
                <a:extLst>
                  <a:ext uri="{FF2B5EF4-FFF2-40B4-BE49-F238E27FC236}">
                    <a16:creationId xmlns:a16="http://schemas.microsoft.com/office/drawing/2014/main" id="{8B1ADC44-E9D0-0A47-96D9-819B4FFF7291}"/>
                  </a:ext>
                </a:extLst>
              </p:cNvPr>
              <p:cNvSpPr/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0">
                <a:extLst>
                  <a:ext uri="{FF2B5EF4-FFF2-40B4-BE49-F238E27FC236}">
                    <a16:creationId xmlns:a16="http://schemas.microsoft.com/office/drawing/2014/main" id="{8B1ADC44-E9D0-0A47-96D9-819B4FFF7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олилиния 11">
            <a:extLst>
              <a:ext uri="{FF2B5EF4-FFF2-40B4-BE49-F238E27FC236}">
                <a16:creationId xmlns:a16="http://schemas.microsoft.com/office/drawing/2014/main" id="{EB0EAA28-3072-E84B-ACA4-FF1D0A541709}"/>
              </a:ext>
            </a:extLst>
          </p:cNvPr>
          <p:cNvSpPr/>
          <p:nvPr/>
        </p:nvSpPr>
        <p:spPr>
          <a:xfrm>
            <a:off x="1673424" y="2713367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4583C3B1-4D29-434B-8F33-57FD0BFFA230}"/>
              </a:ext>
            </a:extLst>
          </p:cNvPr>
          <p:cNvSpPr/>
          <p:nvPr/>
        </p:nvSpPr>
        <p:spPr>
          <a:xfrm flipV="1">
            <a:off x="1640626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Прямоугольник 28">
            <a:extLst>
              <a:ext uri="{FF2B5EF4-FFF2-40B4-BE49-F238E27FC236}">
                <a16:creationId xmlns:a16="http://schemas.microsoft.com/office/drawing/2014/main" id="{F6DA5BB9-4FD1-E14F-BFC5-A11585117F2D}"/>
              </a:ext>
            </a:extLst>
          </p:cNvPr>
          <p:cNvSpPr/>
          <p:nvPr/>
        </p:nvSpPr>
        <p:spPr>
          <a:xfrm>
            <a:off x="4874344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0">
                <a:extLst>
                  <a:ext uri="{FF2B5EF4-FFF2-40B4-BE49-F238E27FC236}">
                    <a16:creationId xmlns:a16="http://schemas.microsoft.com/office/drawing/2014/main" id="{7406B22D-0E4E-1241-BC81-30555504777F}"/>
                  </a:ext>
                </a:extLst>
              </p:cNvPr>
              <p:cNvSpPr/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0">
                <a:extLst>
                  <a:ext uri="{FF2B5EF4-FFF2-40B4-BE49-F238E27FC236}">
                    <a16:creationId xmlns:a16="http://schemas.microsoft.com/office/drawing/2014/main" id="{7406B22D-0E4E-1241-BC81-305555047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  <a:blipFill>
                <a:blip r:embed="rId6"/>
                <a:stretch>
                  <a:fillRect l="-725" r="-72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33">
                <a:extLst>
                  <a:ext uri="{FF2B5EF4-FFF2-40B4-BE49-F238E27FC236}">
                    <a16:creationId xmlns:a16="http://schemas.microsoft.com/office/drawing/2014/main" id="{85F36347-BC52-CB4C-A634-AD8AC109BDE3}"/>
                  </a:ext>
                </a:extLst>
              </p:cNvPr>
              <p:cNvSpPr/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33">
                <a:extLst>
                  <a:ext uri="{FF2B5EF4-FFF2-40B4-BE49-F238E27FC236}">
                    <a16:creationId xmlns:a16="http://schemas.microsoft.com/office/drawing/2014/main" id="{85F36347-BC52-CB4C-A634-AD8AC109B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ine">
            <a:extLst>
              <a:ext uri="{FF2B5EF4-FFF2-40B4-BE49-F238E27FC236}">
                <a16:creationId xmlns:a16="http://schemas.microsoft.com/office/drawing/2014/main" id="{818690F4-AF59-664F-B22F-085FA8A41EBF}"/>
              </a:ext>
            </a:extLst>
          </p:cNvPr>
          <p:cNvSpPr/>
          <p:nvPr/>
        </p:nvSpPr>
        <p:spPr>
          <a:xfrm>
            <a:off x="5049174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FFB74DE2-ABCD-F041-A209-DAF1A924CEF5}"/>
              </a:ext>
            </a:extLst>
          </p:cNvPr>
          <p:cNvSpPr/>
          <p:nvPr/>
        </p:nvSpPr>
        <p:spPr>
          <a:xfrm flipV="1">
            <a:off x="5903410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Полилиния 38">
            <a:extLst>
              <a:ext uri="{FF2B5EF4-FFF2-40B4-BE49-F238E27FC236}">
                <a16:creationId xmlns:a16="http://schemas.microsoft.com/office/drawing/2014/main" id="{10248FCD-639D-4547-9D0B-2D0E0CFE7D17}"/>
              </a:ext>
            </a:extLst>
          </p:cNvPr>
          <p:cNvSpPr/>
          <p:nvPr/>
        </p:nvSpPr>
        <p:spPr>
          <a:xfrm>
            <a:off x="5064411" y="3272895"/>
            <a:ext cx="3324025" cy="975579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374 w 1711944"/>
              <a:gd name="connsiteY0" fmla="*/ 1550104 h 1632165"/>
              <a:gd name="connsiteX1" fmla="*/ 609974 w 1711944"/>
              <a:gd name="connsiteY1" fmla="*/ 1257027 h 1632165"/>
              <a:gd name="connsiteX2" fmla="*/ 1442313 w 1711944"/>
              <a:gd name="connsiteY2" fmla="*/ 2657 h 1632165"/>
              <a:gd name="connsiteX3" fmla="*/ 1711944 w 1711944"/>
              <a:gd name="connsiteY3" fmla="*/ 1632165 h 1632165"/>
              <a:gd name="connsiteX4" fmla="*/ 1442313 w 1711944"/>
              <a:gd name="connsiteY4" fmla="*/ 2657 h 1632165"/>
              <a:gd name="connsiteX5" fmla="*/ 694135 w 1711944"/>
              <a:gd name="connsiteY5" fmla="*/ 1128074 h 1632165"/>
              <a:gd name="connsiteX6" fmla="*/ 374 w 1711944"/>
              <a:gd name="connsiteY6" fmla="*/ 1550104 h 1632165"/>
              <a:gd name="connsiteX0" fmla="*/ 374 w 1726421"/>
              <a:gd name="connsiteY0" fmla="*/ 1550104 h 1640284"/>
              <a:gd name="connsiteX1" fmla="*/ 609974 w 1726421"/>
              <a:gd name="connsiteY1" fmla="*/ 1257027 h 1640284"/>
              <a:gd name="connsiteX2" fmla="*/ 1442313 w 1726421"/>
              <a:gd name="connsiteY2" fmla="*/ 2657 h 1640284"/>
              <a:gd name="connsiteX3" fmla="*/ 1711944 w 1726421"/>
              <a:gd name="connsiteY3" fmla="*/ 1632165 h 1640284"/>
              <a:gd name="connsiteX4" fmla="*/ 1068051 w 1726421"/>
              <a:gd name="connsiteY4" fmla="*/ 659149 h 1640284"/>
              <a:gd name="connsiteX5" fmla="*/ 694135 w 1726421"/>
              <a:gd name="connsiteY5" fmla="*/ 1128074 h 1640284"/>
              <a:gd name="connsiteX6" fmla="*/ 374 w 1726421"/>
              <a:gd name="connsiteY6" fmla="*/ 1550104 h 1640284"/>
              <a:gd name="connsiteX0" fmla="*/ 326 w 1711902"/>
              <a:gd name="connsiteY0" fmla="*/ 895693 h 977766"/>
              <a:gd name="connsiteX1" fmla="*/ 609926 w 1711902"/>
              <a:gd name="connsiteY1" fmla="*/ 602616 h 977766"/>
              <a:gd name="connsiteX2" fmla="*/ 1080075 w 1711902"/>
              <a:gd name="connsiteY2" fmla="*/ 28184 h 977766"/>
              <a:gd name="connsiteX3" fmla="*/ 1711896 w 1711902"/>
              <a:gd name="connsiteY3" fmla="*/ 977754 h 977766"/>
              <a:gd name="connsiteX4" fmla="*/ 1068003 w 1711902"/>
              <a:gd name="connsiteY4" fmla="*/ 4738 h 977766"/>
              <a:gd name="connsiteX5" fmla="*/ 694087 w 1711902"/>
              <a:gd name="connsiteY5" fmla="*/ 473663 h 977766"/>
              <a:gd name="connsiteX6" fmla="*/ 326 w 1711902"/>
              <a:gd name="connsiteY6" fmla="*/ 895693 h 977766"/>
              <a:gd name="connsiteX0" fmla="*/ 100 w 1711676"/>
              <a:gd name="connsiteY0" fmla="*/ 895693 h 977766"/>
              <a:gd name="connsiteX1" fmla="*/ 645919 w 1711676"/>
              <a:gd name="connsiteY1" fmla="*/ 778462 h 977766"/>
              <a:gd name="connsiteX2" fmla="*/ 1079849 w 1711676"/>
              <a:gd name="connsiteY2" fmla="*/ 28184 h 977766"/>
              <a:gd name="connsiteX3" fmla="*/ 1711670 w 1711676"/>
              <a:gd name="connsiteY3" fmla="*/ 977754 h 977766"/>
              <a:gd name="connsiteX4" fmla="*/ 1067777 w 1711676"/>
              <a:gd name="connsiteY4" fmla="*/ 4738 h 977766"/>
              <a:gd name="connsiteX5" fmla="*/ 693861 w 1711676"/>
              <a:gd name="connsiteY5" fmla="*/ 473663 h 977766"/>
              <a:gd name="connsiteX6" fmla="*/ 100 w 1711676"/>
              <a:gd name="connsiteY6" fmla="*/ 895693 h 977766"/>
              <a:gd name="connsiteX0" fmla="*/ 8 w 1711584"/>
              <a:gd name="connsiteY0" fmla="*/ 893468 h 975541"/>
              <a:gd name="connsiteX1" fmla="*/ 645827 w 1711584"/>
              <a:gd name="connsiteY1" fmla="*/ 776237 h 975541"/>
              <a:gd name="connsiteX2" fmla="*/ 1079757 w 1711584"/>
              <a:gd name="connsiteY2" fmla="*/ 25959 h 975541"/>
              <a:gd name="connsiteX3" fmla="*/ 1711578 w 1711584"/>
              <a:gd name="connsiteY3" fmla="*/ 975529 h 975541"/>
              <a:gd name="connsiteX4" fmla="*/ 1067685 w 1711584"/>
              <a:gd name="connsiteY4" fmla="*/ 2513 h 975541"/>
              <a:gd name="connsiteX5" fmla="*/ 633404 w 1711584"/>
              <a:gd name="connsiteY5" fmla="*/ 834854 h 975541"/>
              <a:gd name="connsiteX6" fmla="*/ 8 w 1711584"/>
              <a:gd name="connsiteY6" fmla="*/ 893468 h 975541"/>
              <a:gd name="connsiteX0" fmla="*/ 27 w 1711603"/>
              <a:gd name="connsiteY0" fmla="*/ 893394 h 975467"/>
              <a:gd name="connsiteX1" fmla="*/ 645846 w 1711603"/>
              <a:gd name="connsiteY1" fmla="*/ 776163 h 975467"/>
              <a:gd name="connsiteX2" fmla="*/ 1079776 w 1711603"/>
              <a:gd name="connsiteY2" fmla="*/ 25885 h 975467"/>
              <a:gd name="connsiteX3" fmla="*/ 1711597 w 1711603"/>
              <a:gd name="connsiteY3" fmla="*/ 975455 h 975467"/>
              <a:gd name="connsiteX4" fmla="*/ 1067704 w 1711603"/>
              <a:gd name="connsiteY4" fmla="*/ 2439 h 975467"/>
              <a:gd name="connsiteX5" fmla="*/ 621350 w 1711603"/>
              <a:gd name="connsiteY5" fmla="*/ 858226 h 975467"/>
              <a:gd name="connsiteX6" fmla="*/ 27 w 1711603"/>
              <a:gd name="connsiteY6" fmla="*/ 893394 h 975467"/>
              <a:gd name="connsiteX0" fmla="*/ 43 w 1711619"/>
              <a:gd name="connsiteY0" fmla="*/ 893506 h 975579"/>
              <a:gd name="connsiteX1" fmla="*/ 645862 w 1711619"/>
              <a:gd name="connsiteY1" fmla="*/ 776275 h 975579"/>
              <a:gd name="connsiteX2" fmla="*/ 1079792 w 1711619"/>
              <a:gd name="connsiteY2" fmla="*/ 25997 h 975579"/>
              <a:gd name="connsiteX3" fmla="*/ 1711613 w 1711619"/>
              <a:gd name="connsiteY3" fmla="*/ 975567 h 975579"/>
              <a:gd name="connsiteX4" fmla="*/ 1067720 w 1711619"/>
              <a:gd name="connsiteY4" fmla="*/ 2551 h 975579"/>
              <a:gd name="connsiteX5" fmla="*/ 615330 w 1711619"/>
              <a:gd name="connsiteY5" fmla="*/ 823169 h 975579"/>
              <a:gd name="connsiteX6" fmla="*/ 43 w 1711619"/>
              <a:gd name="connsiteY6" fmla="*/ 893506 h 97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619" h="975579">
                <a:moveTo>
                  <a:pt x="43" y="893506"/>
                </a:moveTo>
                <a:cubicBezTo>
                  <a:pt x="5132" y="885690"/>
                  <a:pt x="465904" y="920860"/>
                  <a:pt x="645862" y="776275"/>
                </a:cubicBezTo>
                <a:cubicBezTo>
                  <a:pt x="825820" y="631690"/>
                  <a:pt x="902167" y="-7218"/>
                  <a:pt x="1079792" y="25997"/>
                </a:cubicBezTo>
                <a:cubicBezTo>
                  <a:pt x="1257417" y="59212"/>
                  <a:pt x="1713625" y="979475"/>
                  <a:pt x="1711613" y="975567"/>
                </a:cubicBezTo>
                <a:cubicBezTo>
                  <a:pt x="1709601" y="971659"/>
                  <a:pt x="1214259" y="53351"/>
                  <a:pt x="1067720" y="2551"/>
                </a:cubicBezTo>
                <a:cubicBezTo>
                  <a:pt x="921182" y="-48249"/>
                  <a:pt x="793276" y="674677"/>
                  <a:pt x="615330" y="823169"/>
                </a:cubicBezTo>
                <a:cubicBezTo>
                  <a:pt x="437384" y="971661"/>
                  <a:pt x="-5046" y="901322"/>
                  <a:pt x="43" y="893506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Arrow">
            <a:extLst>
              <a:ext uri="{FF2B5EF4-FFF2-40B4-BE49-F238E27FC236}">
                <a16:creationId xmlns:a16="http://schemas.microsoft.com/office/drawing/2014/main" id="{FA400AFB-E98F-9845-A094-D94F12220B71}"/>
              </a:ext>
            </a:extLst>
          </p:cNvPr>
          <p:cNvSpPr/>
          <p:nvPr/>
        </p:nvSpPr>
        <p:spPr>
          <a:xfrm>
            <a:off x="3746576" y="3292161"/>
            <a:ext cx="1499366" cy="22590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" name="Содержимое 2">
            <a:extLst>
              <a:ext uri="{FF2B5EF4-FFF2-40B4-BE49-F238E27FC236}">
                <a16:creationId xmlns:a16="http://schemas.microsoft.com/office/drawing/2014/main" id="{FFF326E6-2421-954F-B289-58B11C9907F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у нас есть апостериорное распределение </a:t>
            </a:r>
            <a:br>
              <a:rPr lang="ru-RU" dirty="0"/>
            </a:br>
            <a:r>
              <a:rPr lang="ru-RU" dirty="0"/>
              <a:t>для параметра</a:t>
            </a:r>
            <a:r>
              <a:rPr lang="en-US" dirty="0"/>
              <a:t>, </a:t>
            </a:r>
            <a:r>
              <a:rPr lang="ru-RU" dirty="0"/>
              <a:t>мы можем построить прогноз для того</a:t>
            </a:r>
            <a:r>
              <a:rPr lang="en-US" dirty="0"/>
              <a:t>, </a:t>
            </a:r>
            <a:r>
              <a:rPr lang="ru-RU" dirty="0"/>
              <a:t>какая рыба будет поймана в озере следующей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43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>
            <a:extLst>
              <a:ext uri="{FF2B5EF4-FFF2-40B4-BE49-F238E27FC236}">
                <a16:creationId xmlns:a16="http://schemas.microsoft.com/office/drawing/2014/main" id="{B56CABC6-5572-3547-88F6-10F443B83897}"/>
              </a:ext>
            </a:extLst>
          </p:cNvPr>
          <p:cNvSpPr/>
          <p:nvPr/>
        </p:nvSpPr>
        <p:spPr>
          <a:xfrm>
            <a:off x="714316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у нас есть апостериорное распределение </a:t>
            </a:r>
            <a:br>
              <a:rPr lang="ru-RU" dirty="0"/>
            </a:br>
            <a:r>
              <a:rPr lang="ru-RU" dirty="0"/>
              <a:t>для параметра</a:t>
            </a:r>
            <a:r>
              <a:rPr lang="en-US" dirty="0"/>
              <a:t>, </a:t>
            </a:r>
            <a:r>
              <a:rPr lang="ru-RU" dirty="0"/>
              <a:t>мы можем построить прогноз для того</a:t>
            </a:r>
            <a:r>
              <a:rPr lang="en-US" dirty="0"/>
              <a:t>, </a:t>
            </a:r>
            <a:r>
              <a:rPr lang="ru-RU" dirty="0"/>
              <a:t>какая рыба будет поймана в озере следующей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8FCC4A-C496-7B46-B3B3-DB705D230B8F}"/>
              </a:ext>
            </a:extLst>
          </p:cNvPr>
          <p:cNvSpPr/>
          <p:nvPr/>
        </p:nvSpPr>
        <p:spPr>
          <a:xfrm>
            <a:off x="611560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AFAB68E-D1E1-714F-84D4-D87A028E6BBA}"/>
                  </a:ext>
                </a:extLst>
              </p:cNvPr>
              <p:cNvSpPr/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AFAB68E-D1E1-714F-84D4-D87A028E6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53" y="2276872"/>
                <a:ext cx="1301831" cy="461665"/>
              </a:xfrm>
              <a:prstGeom prst="rect">
                <a:avLst/>
              </a:prstGeom>
              <a:blipFill>
                <a:blip r:embed="rId4"/>
                <a:stretch>
                  <a:fillRect l="-962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D4192B92-ABD1-F14D-9BC1-E7868BDCAE1C}"/>
              </a:ext>
            </a:extLst>
          </p:cNvPr>
          <p:cNvSpPr/>
          <p:nvPr/>
        </p:nvSpPr>
        <p:spPr>
          <a:xfrm>
            <a:off x="712701" y="4287532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E09AE774-903D-5047-810A-FCB88CD81FDA}"/>
              </a:ext>
            </a:extLst>
          </p:cNvPr>
          <p:cNvSpPr/>
          <p:nvPr/>
        </p:nvSpPr>
        <p:spPr>
          <a:xfrm flipH="1">
            <a:off x="3330416" y="4287532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7BAE093-7CE0-C542-A697-6583C7558CDB}"/>
                  </a:ext>
                </a:extLst>
              </p:cNvPr>
              <p:cNvSpPr/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7BAE093-7CE0-C542-A697-6583C7558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53" y="4246925"/>
                <a:ext cx="42889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1F161E15-20D8-0C4F-A5B9-6FD9E4450F22}"/>
              </a:ext>
            </a:extLst>
          </p:cNvPr>
          <p:cNvSpPr/>
          <p:nvPr/>
        </p:nvSpPr>
        <p:spPr>
          <a:xfrm>
            <a:off x="1673424" y="2713367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57C9234A-55AD-5443-8BCA-C3F2B38ECFC0}"/>
              </a:ext>
            </a:extLst>
          </p:cNvPr>
          <p:cNvSpPr/>
          <p:nvPr/>
        </p:nvSpPr>
        <p:spPr>
          <a:xfrm flipV="1">
            <a:off x="1640626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304FFB-4B92-EA42-861B-04B56D046433}"/>
              </a:ext>
            </a:extLst>
          </p:cNvPr>
          <p:cNvSpPr/>
          <p:nvPr/>
        </p:nvSpPr>
        <p:spPr>
          <a:xfrm>
            <a:off x="4874344" y="35423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6B34341-1B56-BA40-9F8A-EC6B746039DD}"/>
                  </a:ext>
                </a:extLst>
              </p:cNvPr>
              <p:cNvSpPr/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6B34341-1B56-BA40-9F8A-EC6B7460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79" y="2227436"/>
                <a:ext cx="1741502" cy="461665"/>
              </a:xfrm>
              <a:prstGeom prst="rect">
                <a:avLst/>
              </a:prstGeom>
              <a:blipFill>
                <a:blip r:embed="rId6"/>
                <a:stretch>
                  <a:fillRect l="-725" r="-72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2649BA-0427-B84B-9674-FD194DEFF98C}"/>
                  </a:ext>
                </a:extLst>
              </p:cNvPr>
              <p:cNvSpPr/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2649BA-0427-B84B-9674-FD194DEFF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67" y="4238754"/>
                <a:ext cx="86857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00E22BAD-1D74-B64F-B407-4BE6B1BF8C0B}"/>
              </a:ext>
            </a:extLst>
          </p:cNvPr>
          <p:cNvSpPr/>
          <p:nvPr/>
        </p:nvSpPr>
        <p:spPr>
          <a:xfrm>
            <a:off x="5049174" y="430826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A9545C57-2C33-5A4E-A996-FE7E2A96EEF3}"/>
              </a:ext>
            </a:extLst>
          </p:cNvPr>
          <p:cNvSpPr/>
          <p:nvPr/>
        </p:nvSpPr>
        <p:spPr>
          <a:xfrm flipV="1">
            <a:off x="5903410" y="2738537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341D503A-B64F-104D-9F33-240166188701}"/>
              </a:ext>
            </a:extLst>
          </p:cNvPr>
          <p:cNvSpPr/>
          <p:nvPr/>
        </p:nvSpPr>
        <p:spPr>
          <a:xfrm>
            <a:off x="5064411" y="3272895"/>
            <a:ext cx="3324025" cy="975579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374 w 1711944"/>
              <a:gd name="connsiteY0" fmla="*/ 1550104 h 1632165"/>
              <a:gd name="connsiteX1" fmla="*/ 609974 w 1711944"/>
              <a:gd name="connsiteY1" fmla="*/ 1257027 h 1632165"/>
              <a:gd name="connsiteX2" fmla="*/ 1442313 w 1711944"/>
              <a:gd name="connsiteY2" fmla="*/ 2657 h 1632165"/>
              <a:gd name="connsiteX3" fmla="*/ 1711944 w 1711944"/>
              <a:gd name="connsiteY3" fmla="*/ 1632165 h 1632165"/>
              <a:gd name="connsiteX4" fmla="*/ 1442313 w 1711944"/>
              <a:gd name="connsiteY4" fmla="*/ 2657 h 1632165"/>
              <a:gd name="connsiteX5" fmla="*/ 694135 w 1711944"/>
              <a:gd name="connsiteY5" fmla="*/ 1128074 h 1632165"/>
              <a:gd name="connsiteX6" fmla="*/ 374 w 1711944"/>
              <a:gd name="connsiteY6" fmla="*/ 1550104 h 1632165"/>
              <a:gd name="connsiteX0" fmla="*/ 374 w 1726421"/>
              <a:gd name="connsiteY0" fmla="*/ 1550104 h 1640284"/>
              <a:gd name="connsiteX1" fmla="*/ 609974 w 1726421"/>
              <a:gd name="connsiteY1" fmla="*/ 1257027 h 1640284"/>
              <a:gd name="connsiteX2" fmla="*/ 1442313 w 1726421"/>
              <a:gd name="connsiteY2" fmla="*/ 2657 h 1640284"/>
              <a:gd name="connsiteX3" fmla="*/ 1711944 w 1726421"/>
              <a:gd name="connsiteY3" fmla="*/ 1632165 h 1640284"/>
              <a:gd name="connsiteX4" fmla="*/ 1068051 w 1726421"/>
              <a:gd name="connsiteY4" fmla="*/ 659149 h 1640284"/>
              <a:gd name="connsiteX5" fmla="*/ 694135 w 1726421"/>
              <a:gd name="connsiteY5" fmla="*/ 1128074 h 1640284"/>
              <a:gd name="connsiteX6" fmla="*/ 374 w 1726421"/>
              <a:gd name="connsiteY6" fmla="*/ 1550104 h 1640284"/>
              <a:gd name="connsiteX0" fmla="*/ 326 w 1711902"/>
              <a:gd name="connsiteY0" fmla="*/ 895693 h 977766"/>
              <a:gd name="connsiteX1" fmla="*/ 609926 w 1711902"/>
              <a:gd name="connsiteY1" fmla="*/ 602616 h 977766"/>
              <a:gd name="connsiteX2" fmla="*/ 1080075 w 1711902"/>
              <a:gd name="connsiteY2" fmla="*/ 28184 h 977766"/>
              <a:gd name="connsiteX3" fmla="*/ 1711896 w 1711902"/>
              <a:gd name="connsiteY3" fmla="*/ 977754 h 977766"/>
              <a:gd name="connsiteX4" fmla="*/ 1068003 w 1711902"/>
              <a:gd name="connsiteY4" fmla="*/ 4738 h 977766"/>
              <a:gd name="connsiteX5" fmla="*/ 694087 w 1711902"/>
              <a:gd name="connsiteY5" fmla="*/ 473663 h 977766"/>
              <a:gd name="connsiteX6" fmla="*/ 326 w 1711902"/>
              <a:gd name="connsiteY6" fmla="*/ 895693 h 977766"/>
              <a:gd name="connsiteX0" fmla="*/ 100 w 1711676"/>
              <a:gd name="connsiteY0" fmla="*/ 895693 h 977766"/>
              <a:gd name="connsiteX1" fmla="*/ 645919 w 1711676"/>
              <a:gd name="connsiteY1" fmla="*/ 778462 h 977766"/>
              <a:gd name="connsiteX2" fmla="*/ 1079849 w 1711676"/>
              <a:gd name="connsiteY2" fmla="*/ 28184 h 977766"/>
              <a:gd name="connsiteX3" fmla="*/ 1711670 w 1711676"/>
              <a:gd name="connsiteY3" fmla="*/ 977754 h 977766"/>
              <a:gd name="connsiteX4" fmla="*/ 1067777 w 1711676"/>
              <a:gd name="connsiteY4" fmla="*/ 4738 h 977766"/>
              <a:gd name="connsiteX5" fmla="*/ 693861 w 1711676"/>
              <a:gd name="connsiteY5" fmla="*/ 473663 h 977766"/>
              <a:gd name="connsiteX6" fmla="*/ 100 w 1711676"/>
              <a:gd name="connsiteY6" fmla="*/ 895693 h 977766"/>
              <a:gd name="connsiteX0" fmla="*/ 8 w 1711584"/>
              <a:gd name="connsiteY0" fmla="*/ 893468 h 975541"/>
              <a:gd name="connsiteX1" fmla="*/ 645827 w 1711584"/>
              <a:gd name="connsiteY1" fmla="*/ 776237 h 975541"/>
              <a:gd name="connsiteX2" fmla="*/ 1079757 w 1711584"/>
              <a:gd name="connsiteY2" fmla="*/ 25959 h 975541"/>
              <a:gd name="connsiteX3" fmla="*/ 1711578 w 1711584"/>
              <a:gd name="connsiteY3" fmla="*/ 975529 h 975541"/>
              <a:gd name="connsiteX4" fmla="*/ 1067685 w 1711584"/>
              <a:gd name="connsiteY4" fmla="*/ 2513 h 975541"/>
              <a:gd name="connsiteX5" fmla="*/ 633404 w 1711584"/>
              <a:gd name="connsiteY5" fmla="*/ 834854 h 975541"/>
              <a:gd name="connsiteX6" fmla="*/ 8 w 1711584"/>
              <a:gd name="connsiteY6" fmla="*/ 893468 h 975541"/>
              <a:gd name="connsiteX0" fmla="*/ 27 w 1711603"/>
              <a:gd name="connsiteY0" fmla="*/ 893394 h 975467"/>
              <a:gd name="connsiteX1" fmla="*/ 645846 w 1711603"/>
              <a:gd name="connsiteY1" fmla="*/ 776163 h 975467"/>
              <a:gd name="connsiteX2" fmla="*/ 1079776 w 1711603"/>
              <a:gd name="connsiteY2" fmla="*/ 25885 h 975467"/>
              <a:gd name="connsiteX3" fmla="*/ 1711597 w 1711603"/>
              <a:gd name="connsiteY3" fmla="*/ 975455 h 975467"/>
              <a:gd name="connsiteX4" fmla="*/ 1067704 w 1711603"/>
              <a:gd name="connsiteY4" fmla="*/ 2439 h 975467"/>
              <a:gd name="connsiteX5" fmla="*/ 621350 w 1711603"/>
              <a:gd name="connsiteY5" fmla="*/ 858226 h 975467"/>
              <a:gd name="connsiteX6" fmla="*/ 27 w 1711603"/>
              <a:gd name="connsiteY6" fmla="*/ 893394 h 975467"/>
              <a:gd name="connsiteX0" fmla="*/ 43 w 1711619"/>
              <a:gd name="connsiteY0" fmla="*/ 893506 h 975579"/>
              <a:gd name="connsiteX1" fmla="*/ 645862 w 1711619"/>
              <a:gd name="connsiteY1" fmla="*/ 776275 h 975579"/>
              <a:gd name="connsiteX2" fmla="*/ 1079792 w 1711619"/>
              <a:gd name="connsiteY2" fmla="*/ 25997 h 975579"/>
              <a:gd name="connsiteX3" fmla="*/ 1711613 w 1711619"/>
              <a:gd name="connsiteY3" fmla="*/ 975567 h 975579"/>
              <a:gd name="connsiteX4" fmla="*/ 1067720 w 1711619"/>
              <a:gd name="connsiteY4" fmla="*/ 2551 h 975579"/>
              <a:gd name="connsiteX5" fmla="*/ 615330 w 1711619"/>
              <a:gd name="connsiteY5" fmla="*/ 823169 h 975579"/>
              <a:gd name="connsiteX6" fmla="*/ 43 w 1711619"/>
              <a:gd name="connsiteY6" fmla="*/ 893506 h 97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619" h="975579">
                <a:moveTo>
                  <a:pt x="43" y="893506"/>
                </a:moveTo>
                <a:cubicBezTo>
                  <a:pt x="5132" y="885690"/>
                  <a:pt x="465904" y="920860"/>
                  <a:pt x="645862" y="776275"/>
                </a:cubicBezTo>
                <a:cubicBezTo>
                  <a:pt x="825820" y="631690"/>
                  <a:pt x="902167" y="-7218"/>
                  <a:pt x="1079792" y="25997"/>
                </a:cubicBezTo>
                <a:cubicBezTo>
                  <a:pt x="1257417" y="59212"/>
                  <a:pt x="1713625" y="979475"/>
                  <a:pt x="1711613" y="975567"/>
                </a:cubicBezTo>
                <a:cubicBezTo>
                  <a:pt x="1709601" y="971659"/>
                  <a:pt x="1214259" y="53351"/>
                  <a:pt x="1067720" y="2551"/>
                </a:cubicBezTo>
                <a:cubicBezTo>
                  <a:pt x="921182" y="-48249"/>
                  <a:pt x="793276" y="674677"/>
                  <a:pt x="615330" y="823169"/>
                </a:cubicBezTo>
                <a:cubicBezTo>
                  <a:pt x="437384" y="971661"/>
                  <a:pt x="-5046" y="901322"/>
                  <a:pt x="43" y="893506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Arrow">
            <a:extLst>
              <a:ext uri="{FF2B5EF4-FFF2-40B4-BE49-F238E27FC236}">
                <a16:creationId xmlns:a16="http://schemas.microsoft.com/office/drawing/2014/main" id="{485E297B-8974-6D41-9519-BB09CD140F99}"/>
              </a:ext>
            </a:extLst>
          </p:cNvPr>
          <p:cNvSpPr/>
          <p:nvPr/>
        </p:nvSpPr>
        <p:spPr>
          <a:xfrm>
            <a:off x="3746576" y="3292161"/>
            <a:ext cx="1499366" cy="225903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7609DBF-4DD4-2049-9E7F-40430739B09D}"/>
              </a:ext>
            </a:extLst>
          </p:cNvPr>
          <p:cNvSpPr/>
          <p:nvPr/>
        </p:nvSpPr>
        <p:spPr>
          <a:xfrm>
            <a:off x="662084" y="4968954"/>
            <a:ext cx="7920877" cy="110651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75F633-CF2E-0448-8E10-A3BA30942094}"/>
                  </a:ext>
                </a:extLst>
              </p:cNvPr>
              <p:cNvSpPr txBox="1"/>
              <p:nvPr/>
            </p:nvSpPr>
            <p:spPr>
              <a:xfrm>
                <a:off x="1330126" y="5132383"/>
                <a:ext cx="705829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Хотим получить из апостериорного распределения для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распределение для новых наблюдений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75F633-CF2E-0448-8E10-A3BA3094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26" y="5132383"/>
                <a:ext cx="7058298" cy="738664"/>
              </a:xfrm>
              <a:prstGeom prst="rect">
                <a:avLst/>
              </a:prstGeom>
              <a:blipFill>
                <a:blip r:embed="rId8"/>
                <a:stretch>
                  <a:fillRect l="-2693" t="-13559" r="-898" b="-237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hape">
            <a:extLst>
              <a:ext uri="{FF2B5EF4-FFF2-40B4-BE49-F238E27FC236}">
                <a16:creationId xmlns:a16="http://schemas.microsoft.com/office/drawing/2014/main" id="{A82D48FE-8A0C-2D47-8B1A-93DB69DD642B}"/>
              </a:ext>
            </a:extLst>
          </p:cNvPr>
          <p:cNvSpPr/>
          <p:nvPr/>
        </p:nvSpPr>
        <p:spPr>
          <a:xfrm>
            <a:off x="842604" y="515719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2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A6080689-8EB9-9C43-A016-83F20C2FF568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A6080689-8EB9-9C43-A016-83F20C2FF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0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060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Человек впервые попал в наш мир и впервые видит</a:t>
            </a:r>
            <a:r>
              <a:rPr lang="en-GB" dirty="0"/>
              <a:t>,</a:t>
            </a:r>
            <a:r>
              <a:rPr lang="ru-RU" dirty="0"/>
              <a:t> как встаёт солнце</a:t>
            </a:r>
          </a:p>
          <a:p>
            <a:r>
              <a:rPr lang="ru-RU" dirty="0"/>
              <a:t>Бедняга ничего не знает про солнце и не понимает</a:t>
            </a:r>
            <a:r>
              <a:rPr lang="en-US" dirty="0"/>
              <a:t>,</a:t>
            </a:r>
            <a:r>
              <a:rPr lang="ru-RU" dirty="0"/>
              <a:t> насколько восход солнца – обычное явление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DE0A7-FA49-BF40-8824-8F885C95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30" y="2753624"/>
            <a:ext cx="4864539" cy="27363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CB466-E664-E741-80E2-A7EB35EB14EE}"/>
              </a:ext>
            </a:extLst>
          </p:cNvPr>
          <p:cNvSpPr/>
          <p:nvPr/>
        </p:nvSpPr>
        <p:spPr>
          <a:xfrm>
            <a:off x="611188" y="6165850"/>
            <a:ext cx="720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Кадр из фильма «Звездные войны эпизод 4: новая надежда»,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реж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Джордж Лукас,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Lucasfilm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20th Century Fox</a:t>
            </a:r>
            <a:endParaRPr lang="ru-RU" sz="11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6FAAC29-7BBC-434C-AE44-50FF37C773CC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6FAAC29-7BBC-434C-AE44-50FF37C77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F990341-FE18-BA4A-862D-3D3226EF22E8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F990341-FE18-BA4A-862D-3D3226EF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0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6A71044D-D760-4640-962D-F43CACB0F29E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6A71044D-D760-4640-962D-F43CACB0F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428F3D36-B26E-3443-9BB4-A4239F5F7C43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4">
                <a:extLst>
                  <a:ext uri="{FF2B5EF4-FFF2-40B4-BE49-F238E27FC236}">
                    <a16:creationId xmlns:a16="http://schemas.microsoft.com/office/drawing/2014/main" id="{428F3D36-B26E-3443-9BB4-A4239F5F7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7FE6BA9A-599A-054C-AE4B-615B1AC6A2BB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7FE6BA9A-599A-054C-AE4B-615B1AC6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7A82CB2E-A5F8-954C-89B7-8B1BDDAAE5FB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F9310E3-23F8-F645-992D-A0D40BC2F703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F9310E3-23F8-F645-992D-A0D40BC2F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04BBB629-7F5D-0D4A-881B-942F96A52782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4">
                <a:extLst>
                  <a:ext uri="{FF2B5EF4-FFF2-40B4-BE49-F238E27FC236}">
                    <a16:creationId xmlns:a16="http://schemas.microsoft.com/office/drawing/2014/main" id="{04BBB629-7F5D-0D4A-881B-942F96A52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00B0636-DE21-1F4C-B8C8-85A6E20B5E62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00B0636-DE21-1F4C-B8C8-85A6E20B5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7">
            <a:extLst>
              <a:ext uri="{FF2B5EF4-FFF2-40B4-BE49-F238E27FC236}">
                <a16:creationId xmlns:a16="http://schemas.microsoft.com/office/drawing/2014/main" id="{A09C13F7-606C-764D-8E28-3AC6AA63139D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1CC9D92C-6FD2-FC4F-9925-F91189DB63AF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18" name="Овал 9">
            <a:extLst>
              <a:ext uri="{FF2B5EF4-FFF2-40B4-BE49-F238E27FC236}">
                <a16:creationId xmlns:a16="http://schemas.microsoft.com/office/drawing/2014/main" id="{D6C98696-A347-9745-A1A3-C05EF6E7E6A8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9" name="Прямоугольник 10">
            <a:extLst>
              <a:ext uri="{FF2B5EF4-FFF2-40B4-BE49-F238E27FC236}">
                <a16:creationId xmlns:a16="http://schemas.microsoft.com/office/drawing/2014/main" id="{742FA017-A86D-0448-A5AB-6E577A99DD84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7387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3" name="Прямоугольник 3">
            <a:extLst>
              <a:ext uri="{FF2B5EF4-FFF2-40B4-BE49-F238E27FC236}">
                <a16:creationId xmlns:a16="http://schemas.microsoft.com/office/drawing/2014/main" id="{203FC215-31C0-6642-ADC1-D2084A2BABC2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5DE09B7-DFF8-A84F-9A5B-239C3CADEA53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5DE09B7-DFF8-A84F-9A5B-239C3CADE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4AB96804-584F-A64D-B459-98ACA06157AE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4AB96804-584F-A64D-B459-98ACA0615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6">
                <a:extLst>
                  <a:ext uri="{FF2B5EF4-FFF2-40B4-BE49-F238E27FC236}">
                    <a16:creationId xmlns:a16="http://schemas.microsoft.com/office/drawing/2014/main" id="{17199406-0E36-A94F-A77D-BCD421A13B6D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6">
                <a:extLst>
                  <a:ext uri="{FF2B5EF4-FFF2-40B4-BE49-F238E27FC236}">
                    <a16:creationId xmlns:a16="http://schemas.microsoft.com/office/drawing/2014/main" id="{17199406-0E36-A94F-A77D-BCD421A13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7">
            <a:extLst>
              <a:ext uri="{FF2B5EF4-FFF2-40B4-BE49-F238E27FC236}">
                <a16:creationId xmlns:a16="http://schemas.microsoft.com/office/drawing/2014/main" id="{C39E2FB7-8F20-ED42-81E3-D76F9EEE17B3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9" name="Прямоугольник 8">
            <a:extLst>
              <a:ext uri="{FF2B5EF4-FFF2-40B4-BE49-F238E27FC236}">
                <a16:creationId xmlns:a16="http://schemas.microsoft.com/office/drawing/2014/main" id="{F3A15508-319C-1442-A96B-DC64B5A5E9C8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20" name="Овал 9">
            <a:extLst>
              <a:ext uri="{FF2B5EF4-FFF2-40B4-BE49-F238E27FC236}">
                <a16:creationId xmlns:a16="http://schemas.microsoft.com/office/drawing/2014/main" id="{A51D4407-412E-E341-949B-FF4545E0143C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1" name="Прямоугольник 10">
            <a:extLst>
              <a:ext uri="{FF2B5EF4-FFF2-40B4-BE49-F238E27FC236}">
                <a16:creationId xmlns:a16="http://schemas.microsoft.com/office/drawing/2014/main" id="{8A7CCB2F-60BA-5D4B-8613-EBA482F55C5B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0DEEF56B-5870-E644-9464-9352E0844DEA}"/>
                  </a:ext>
                </a:extLst>
              </p:cNvPr>
              <p:cNvSpPr/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0DEEF56B-5870-E644-9464-9352E0844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  <a:blipFill>
                <a:blip r:embed="rId7"/>
                <a:stretch>
                  <a:fillRect t="-182353" b="-25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9CADD8D9-8E5A-BF47-BA39-CF2D022618BD}"/>
                  </a:ext>
                </a:extLst>
              </p:cNvPr>
              <p:cNvSpPr/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9CADD8D9-8E5A-BF47-BA39-CF2D02261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54CC306-C32F-1740-809F-DB142B6ED587}"/>
                  </a:ext>
                </a:extLst>
              </p:cNvPr>
              <p:cNvSpPr/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54CC306-C32F-1740-809F-DB142B6E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49713"/>
                <a:ext cx="1843453" cy="692497"/>
              </a:xfrm>
              <a:prstGeom prst="rect">
                <a:avLst/>
              </a:prstGeom>
              <a:blipFill>
                <a:blip r:embed="rId4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EE8986-B412-F64E-BB37-EE8ED3061AD4}"/>
                  </a:ext>
                </a:extLst>
              </p:cNvPr>
              <p:cNvSpPr/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EE8986-B412-F64E-BB37-EE8ED3061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994734"/>
                <a:ext cx="3116109" cy="847476"/>
              </a:xfrm>
              <a:prstGeom prst="rect">
                <a:avLst/>
              </a:prstGeom>
              <a:blipFill>
                <a:blip r:embed="rId5"/>
                <a:stretch>
                  <a:fillRect l="-28049" t="-185075" b="-261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08D6C62-D2AC-B042-BD56-C7EDCDA87E54}"/>
                  </a:ext>
                </a:extLst>
              </p:cNvPr>
              <p:cNvSpPr/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08D6C62-D2AC-B042-BD56-C7EDCDA8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83410"/>
                <a:ext cx="4125488" cy="847476"/>
              </a:xfrm>
              <a:prstGeom prst="rect">
                <a:avLst/>
              </a:prstGeom>
              <a:blipFill>
                <a:blip r:embed="rId6"/>
                <a:stretch>
                  <a:fillRect l="-20923" t="-185075" b="-2597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7">
            <a:extLst>
              <a:ext uri="{FF2B5EF4-FFF2-40B4-BE49-F238E27FC236}">
                <a16:creationId xmlns:a16="http://schemas.microsoft.com/office/drawing/2014/main" id="{66E679CD-32ED-7E49-9D64-B5EA9DD3AE9D}"/>
              </a:ext>
            </a:extLst>
          </p:cNvPr>
          <p:cNvSpPr/>
          <p:nvPr/>
        </p:nvSpPr>
        <p:spPr>
          <a:xfrm>
            <a:off x="4716018" y="2157257"/>
            <a:ext cx="1296144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A231EF9-9275-464F-B340-B8697AD0E584}"/>
              </a:ext>
            </a:extLst>
          </p:cNvPr>
          <p:cNvSpPr/>
          <p:nvPr/>
        </p:nvSpPr>
        <p:spPr>
          <a:xfrm>
            <a:off x="4571855" y="2933636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апостериорное распределение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5A24A6F-0FA6-D84A-9536-C3A54FD541BD}"/>
              </a:ext>
            </a:extLst>
          </p:cNvPr>
          <p:cNvSpPr/>
          <p:nvPr/>
        </p:nvSpPr>
        <p:spPr>
          <a:xfrm>
            <a:off x="2987825" y="2102739"/>
            <a:ext cx="1800200" cy="608817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542B97-B8BE-C340-9EF3-4F60E5C8E13C}"/>
              </a:ext>
            </a:extLst>
          </p:cNvPr>
          <p:cNvSpPr/>
          <p:nvPr/>
        </p:nvSpPr>
        <p:spPr>
          <a:xfrm>
            <a:off x="1979713" y="3131695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5CBD998-9885-794F-AA5D-6947FE630D72}"/>
                  </a:ext>
                </a:extLst>
              </p:cNvPr>
              <p:cNvSpPr/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5CBD998-9885-794F-AA5D-6947FE630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14418"/>
                <a:ext cx="4896405" cy="847476"/>
              </a:xfrm>
              <a:prstGeom prst="rect">
                <a:avLst/>
              </a:prstGeom>
              <a:blipFill>
                <a:blip r:embed="rId7"/>
                <a:stretch>
                  <a:fillRect t="-182353" b="-25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4694043-44EB-1A4B-A22D-F6E83BD526CA}"/>
                  </a:ext>
                </a:extLst>
              </p:cNvPr>
              <p:cNvSpPr/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4694043-44EB-1A4B-A22D-F6E83BD52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47" y="3924365"/>
                <a:ext cx="1632113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D6226E-AD41-0145-ADCB-09A2772EF380}"/>
                  </a:ext>
                </a:extLst>
              </p:cNvPr>
              <p:cNvSpPr/>
              <p:nvPr/>
            </p:nvSpPr>
            <p:spPr>
              <a:xfrm>
                <a:off x="7134424" y="3924365"/>
                <a:ext cx="79208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D6226E-AD41-0145-ADCB-09A2772EF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24" y="3924365"/>
                <a:ext cx="792088" cy="692497"/>
              </a:xfrm>
              <a:prstGeom prst="rect">
                <a:avLst/>
              </a:prstGeom>
              <a:blipFill>
                <a:blip r:embed="rId9"/>
                <a:stretch>
                  <a:fillRect r="-158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F4E4E40F-7EF9-A84C-9097-142A0F6585F0}"/>
              </a:ext>
            </a:extLst>
          </p:cNvPr>
          <p:cNvSpPr/>
          <p:nvPr/>
        </p:nvSpPr>
        <p:spPr>
          <a:xfrm>
            <a:off x="7134424" y="3896891"/>
            <a:ext cx="849337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B9B6EA-E14E-2C4C-9E88-A74284E2BDD6}"/>
              </a:ext>
            </a:extLst>
          </p:cNvPr>
          <p:cNvSpPr/>
          <p:nvPr/>
        </p:nvSpPr>
        <p:spPr>
          <a:xfrm>
            <a:off x="6084168" y="4561894"/>
            <a:ext cx="266970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для равномерного априорного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515D2A43-E734-8648-8E99-EBE9112B43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104082"/>
                  </p:ext>
                </p:extLst>
              </p:nvPr>
            </p:nvGraphicFramePr>
            <p:xfrm>
              <a:off x="1763690" y="5246780"/>
              <a:ext cx="3024335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84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5301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54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515D2A43-E734-8648-8E99-EBE9112B43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104082"/>
                  </p:ext>
                </p:extLst>
              </p:nvPr>
            </p:nvGraphicFramePr>
            <p:xfrm>
              <a:off x="1763690" y="5246780"/>
              <a:ext cx="3024335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84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85301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77547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2703" r="-1171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5672" t="-2703" r="-9403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7097" t="-2703" r="-161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5556" r="-117117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5672" t="-105556" r="-94030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7097" t="-105556" r="-161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34B150-7EA7-D245-8539-B08D597D9BFA}"/>
              </a:ext>
            </a:extLst>
          </p:cNvPr>
          <p:cNvSpPr/>
          <p:nvPr/>
        </p:nvSpPr>
        <p:spPr>
          <a:xfrm>
            <a:off x="1306207" y="4663741"/>
            <a:ext cx="18364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Прогноз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Точечные оценки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2904413-E416-9940-B463-95771D0657D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Байесовский вывод даёт нам гораздо больше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чем просто точечную оценку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Точечные оценки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F1EE033C-3DBB-924C-8719-AEDAA341BE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Байесовский вывод даёт нам гораздо больше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просто точечную оценку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апостериорном распределении содержится вся информация о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с помощью него можно отвечать на любые вопросы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F1EE033C-3DBB-924C-8719-AEDAA341B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244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Точечные оценки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Байесовский вывод даёт нам гораздо больше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просто точечную оценку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апостериорном распределении содержится вся информация о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с помощью него можно отвечать на любые вопросы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нам нужна точечная 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 её выбор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от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нас накажут за ошибку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244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altLang="ru-RU" sz="3200" b="1" dirty="0">
                <a:solidFill>
                  <a:srgbClr val="28516A"/>
                </a:solidFill>
              </a:rPr>
              <a:t>Что лучше потерять</a:t>
            </a:r>
            <a:r>
              <a:rPr lang="en-US" altLang="ru-RU" sz="3200" b="1" dirty="0">
                <a:solidFill>
                  <a:srgbClr val="28516A"/>
                </a:solidFill>
              </a:rPr>
              <a:t>: </a:t>
            </a:r>
            <a:r>
              <a:rPr lang="ru-RU" altLang="ru-RU" sz="3200" b="1" dirty="0">
                <a:solidFill>
                  <a:srgbClr val="28516A"/>
                </a:solidFill>
              </a:rPr>
              <a:t>руку или ногу?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AAA898D-9995-1E4D-A284-FC3B4F9DD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накажут квадратичной функцией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лучше всего взять апостериорное математическое ожидание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AAA898D-9995-1E4D-A284-FC3B4F9D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  <a:blipFill>
                <a:blip r:embed="rId4"/>
                <a:stretch>
                  <a:fillRect l="-2160" t="-4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altLang="ru-RU" sz="3200" b="1" dirty="0">
                <a:solidFill>
                  <a:srgbClr val="28516A"/>
                </a:solidFill>
              </a:rPr>
              <a:t>Что </a:t>
            </a:r>
            <a:r>
              <a:rPr lang="ru-RU" altLang="ru-RU" sz="3200" b="1">
                <a:solidFill>
                  <a:srgbClr val="28516A"/>
                </a:solidFill>
              </a:rPr>
              <a:t>лучше потерять</a:t>
            </a:r>
            <a:r>
              <a:rPr lang="en-US" altLang="ru-RU" sz="3200" b="1">
                <a:solidFill>
                  <a:srgbClr val="28516A"/>
                </a:solidFill>
              </a:rPr>
              <a:t>: </a:t>
            </a:r>
            <a:r>
              <a:rPr lang="ru-RU" altLang="ru-RU" sz="3200" b="1" dirty="0">
                <a:solidFill>
                  <a:srgbClr val="28516A"/>
                </a:solidFill>
              </a:rPr>
              <a:t>руку или ногу?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140968"/>
                <a:ext cx="8352928" cy="214571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накажут абсолютной функцией потерь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b="0" dirty="0">
                  <a:solidFill>
                    <a:srgbClr val="28516A"/>
                  </a:solidFill>
                  <a:latin typeface="Myriad Pro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лучше всего взять апостериорную медиану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40968"/>
                <a:ext cx="8352928" cy="2145717"/>
              </a:xfrm>
              <a:prstGeom prst="rect">
                <a:avLst/>
              </a:prstGeom>
              <a:blipFill>
                <a:blip r:embed="rId4"/>
                <a:stretch>
                  <a:fillRect l="-2276" t="-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8A9CA84-DC00-2042-B105-4C0357020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накажут квадратичной функцией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лучше всего взять апостериорное математическое ожидание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98A9CA84-DC00-2042-B105-4C035702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8" y="692696"/>
                <a:ext cx="8208912" cy="2181812"/>
              </a:xfrm>
              <a:prstGeom prst="rect">
                <a:avLst/>
              </a:prstGeom>
              <a:blipFill>
                <a:blip r:embed="rId5"/>
                <a:stretch>
                  <a:fillRect l="-2160" t="-40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5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7C147DB-981C-4642-B013-FF27E998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Поначалу он ничего не знает о солнце и думает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вероятность его восхода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может быть какой угодно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7C147DB-981C-4642-B013-FF27E998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  <a:blipFill>
                <a:blip r:embed="rId4"/>
                <a:stretch>
                  <a:fillRect l="-2144" t="-21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3140153-4403-1744-AF05-0607980D34A3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Sunrise_problem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altLang="ru-RU" sz="3200" b="1" dirty="0">
                <a:solidFill>
                  <a:srgbClr val="28516A"/>
                </a:solidFill>
              </a:rPr>
              <a:t>Что лучше потерять</a:t>
            </a:r>
            <a:r>
              <a:rPr lang="en-US" altLang="ru-RU" sz="3200" b="1" dirty="0">
                <a:solidFill>
                  <a:srgbClr val="28516A"/>
                </a:solidFill>
              </a:rPr>
              <a:t>: </a:t>
            </a:r>
            <a:r>
              <a:rPr lang="ru-RU" altLang="ru-RU" sz="3200" b="1" dirty="0">
                <a:solidFill>
                  <a:srgbClr val="28516A"/>
                </a:solidFill>
              </a:rPr>
              <a:t>руку или ногу?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92888" cy="13408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нас наказывают по принципу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всё или ничего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качестве точечной оценки уместно взять моду апостериорного распределения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92888" cy="1340848"/>
              </a:xfrm>
              <a:prstGeom prst="rect">
                <a:avLst/>
              </a:prstGeom>
              <a:blipFill>
                <a:blip r:embed="rId4"/>
                <a:stretch>
                  <a:fillRect l="-2222" t="-65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4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правдоподобием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95C4DDAE-2AC3-A44C-89D2-10D6A501DC51}"/>
                  </a:ext>
                </a:extLst>
              </p:cNvPr>
              <p:cNvSpPr/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𝑃𝑟𝑖𝑜𝑟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95C4DDAE-2AC3-A44C-89D2-10D6A501D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66C8B388-6E19-4849-8DC5-90EEBA7888EC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66C8B388-6E19-4849-8DC5-90EEBA788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03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правдоподобием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D1D5424F-2C52-6A48-A9D2-CF8A464C20D3}"/>
                  </a:ext>
                </a:extLst>
              </p:cNvPr>
              <p:cNvSpPr/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𝑃𝑟𝑖𝑜𝑟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D1D5424F-2C52-6A48-A9D2-CF8A464C2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54ECEA0E-7901-7040-8D24-2FB5E7A0A056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54ECEA0E-7901-7040-8D24-2FB5E7A0A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C93FAE0F-DD67-EC42-981A-BC11C5E2A039}"/>
              </a:ext>
            </a:extLst>
          </p:cNvPr>
          <p:cNvSpPr txBox="1">
            <a:spLocks/>
          </p:cNvSpPr>
          <p:nvPr/>
        </p:nvSpPr>
        <p:spPr>
          <a:xfrm>
            <a:off x="611560" y="2852936"/>
            <a:ext cx="8388933" cy="2395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априорное распределение равномерное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то апостериорное распределение пропорционально правдоподобию </a:t>
            </a:r>
          </a:p>
        </p:txBody>
      </p:sp>
    </p:spTree>
    <p:extLst>
      <p:ext uri="{BB962C8B-B14F-4D97-AF65-F5344CB8AC3E}">
        <p14:creationId xmlns:p14="http://schemas.microsoft.com/office/powerpoint/2010/main" val="386335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правдоподобием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/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𝑃𝑟𝑖𝑜𝑟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35" y="1761867"/>
                <a:ext cx="44093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9E07BD29-3F52-714D-815E-6FFB18240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852936"/>
                <a:ext cx="8388933" cy="23955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априорное распределение равномерное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то апостериорное распределение пропорционально правдоподобию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в качестве точечной оценки взять моду апостериорного распределения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получится метод максимального правдоподобия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9E07BD29-3F52-714D-815E-6FFB1824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52936"/>
                <a:ext cx="8388933" cy="2395585"/>
              </a:xfrm>
              <a:prstGeom prst="rect">
                <a:avLst/>
              </a:prstGeom>
              <a:blipFill>
                <a:blip r:embed="rId6"/>
                <a:stretch>
                  <a:fillRect l="-2118" t="-4211" b="-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регуляризацией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C83788FA-72B6-824C-A4D9-2E4AE3FAE4A9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C83788FA-72B6-824C-A4D9-2E4AE3FA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7AA3AA1C-413A-7B46-9AD6-CAE1B5F8CA68}"/>
              </a:ext>
            </a:extLst>
          </p:cNvPr>
          <p:cNvSpPr/>
          <p:nvPr/>
        </p:nvSpPr>
        <p:spPr>
          <a:xfrm>
            <a:off x="683568" y="1691751"/>
            <a:ext cx="34563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34317837-7517-6F4F-BFCA-CBAECF9FDE92}"/>
                  </a:ext>
                </a:extLst>
              </p:cNvPr>
              <p:cNvSpPr/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7">
                <a:extLst>
                  <a:ext uri="{FF2B5EF4-FFF2-40B4-BE49-F238E27FC236}">
                    <a16:creationId xmlns:a16="http://schemas.microsoft.com/office/drawing/2014/main" id="{34317837-7517-6F4F-BFCA-CBAECF9FD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Связь с регуляризацией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80728"/>
                <a:ext cx="359008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BA7AA5-04FA-7440-980C-532AD38D1013}"/>
              </a:ext>
            </a:extLst>
          </p:cNvPr>
          <p:cNvSpPr/>
          <p:nvPr/>
        </p:nvSpPr>
        <p:spPr>
          <a:xfrm>
            <a:off x="683568" y="1691751"/>
            <a:ext cx="34563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74896-7694-B541-9D54-B27ED30E43F3}"/>
                  </a:ext>
                </a:extLst>
              </p:cNvPr>
              <p:cNvSpPr/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74896-7694-B541-9D54-B27ED30E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29" y="2318536"/>
                <a:ext cx="471859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FAF56470-FF59-D14D-B280-4882629BF78D}"/>
              </a:ext>
            </a:extLst>
          </p:cNvPr>
          <p:cNvSpPr/>
          <p:nvPr/>
        </p:nvSpPr>
        <p:spPr>
          <a:xfrm>
            <a:off x="5588242" y="2234012"/>
            <a:ext cx="1547138" cy="65625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153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21945A5-FE94-D741-8EEB-3FAAC4276926}"/>
              </a:ext>
            </a:extLst>
          </p:cNvPr>
          <p:cNvSpPr/>
          <p:nvPr/>
        </p:nvSpPr>
        <p:spPr>
          <a:xfrm>
            <a:off x="2523755" y="3071007"/>
            <a:ext cx="2669705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Из логарифма правдоподобия можно получить функцию потерь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58FCD80-1EC4-B849-BDBD-DFB7BD5EFD79}"/>
              </a:ext>
            </a:extLst>
          </p:cNvPr>
          <p:cNvSpPr/>
          <p:nvPr/>
        </p:nvSpPr>
        <p:spPr>
          <a:xfrm>
            <a:off x="4067944" y="2160692"/>
            <a:ext cx="1512168" cy="686076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A18596-1AB4-DD47-BD31-08EA2FE61524}"/>
              </a:ext>
            </a:extLst>
          </p:cNvPr>
          <p:cNvSpPr/>
          <p:nvPr/>
        </p:nvSpPr>
        <p:spPr>
          <a:xfrm>
            <a:off x="5193460" y="3082736"/>
            <a:ext cx="3374202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Задаёт наше мнение о параметре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и добавляется к функции потерь (регуляризация) </a:t>
            </a:r>
          </a:p>
        </p:txBody>
      </p:sp>
    </p:spTree>
    <p:extLst>
      <p:ext uri="{BB962C8B-B14F-4D97-AF65-F5344CB8AC3E}">
        <p14:creationId xmlns:p14="http://schemas.microsoft.com/office/powerpoint/2010/main" val="1680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3717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позволяет задавать естественные вопросы</a:t>
            </a:r>
            <a:r>
              <a:rPr lang="en-US" dirty="0"/>
              <a:t>: </a:t>
            </a:r>
            <a:r>
              <a:rPr lang="ru-RU" dirty="0"/>
              <a:t>какова вероятность того</a:t>
            </a:r>
            <a:r>
              <a:rPr lang="en-US" dirty="0"/>
              <a:t>, </a:t>
            </a:r>
            <a:r>
              <a:rPr lang="ru-RU" dirty="0"/>
              <a:t>что параметр больше заданного порога?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8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208472" cy="3717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позволяет задавать естественные вопросы</a:t>
            </a:r>
            <a:r>
              <a:rPr lang="en-US" dirty="0"/>
              <a:t>: </a:t>
            </a:r>
            <a:r>
              <a:rPr lang="ru-RU" dirty="0"/>
              <a:t>какова вероятность того</a:t>
            </a:r>
            <a:r>
              <a:rPr lang="en-US" dirty="0"/>
              <a:t>, </a:t>
            </a:r>
            <a:r>
              <a:rPr lang="ru-RU" dirty="0"/>
              <a:t>что параметр больше заданного порога? </a:t>
            </a:r>
          </a:p>
          <a:p>
            <a:r>
              <a:rPr lang="ru-RU" dirty="0"/>
              <a:t>На выходе получаем в качестве оценки целое распределение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6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280480" cy="3717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позволяет задавать естественные вопросы</a:t>
            </a:r>
            <a:r>
              <a:rPr lang="en-US" dirty="0"/>
              <a:t>: </a:t>
            </a:r>
            <a:r>
              <a:rPr lang="ru-RU" dirty="0"/>
              <a:t>какова вероятность того</a:t>
            </a:r>
            <a:r>
              <a:rPr lang="en-US" dirty="0"/>
              <a:t>, </a:t>
            </a:r>
            <a:r>
              <a:rPr lang="ru-RU" dirty="0"/>
              <a:t>что параметр больше заданного порога? </a:t>
            </a:r>
          </a:p>
          <a:p>
            <a:r>
              <a:rPr lang="ru-RU" dirty="0"/>
              <a:t>На выходе получаем в качестве оценки целое распределение</a:t>
            </a:r>
          </a:p>
          <a:p>
            <a:r>
              <a:rPr lang="ru-RU" dirty="0"/>
              <a:t>Гибкость априорных распределений</a:t>
            </a:r>
            <a:r>
              <a:rPr lang="en-US" dirty="0"/>
              <a:t>: </a:t>
            </a:r>
            <a:r>
              <a:rPr lang="ru-RU" dirty="0"/>
              <a:t>можно взять любое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86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424496" cy="3717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позволяет задавать естественные вопросы</a:t>
            </a:r>
            <a:r>
              <a:rPr lang="en-US" dirty="0"/>
              <a:t>: </a:t>
            </a:r>
            <a:r>
              <a:rPr lang="ru-RU" dirty="0"/>
              <a:t>какова вероятность того</a:t>
            </a:r>
            <a:r>
              <a:rPr lang="en-US" dirty="0"/>
              <a:t>, </a:t>
            </a:r>
            <a:r>
              <a:rPr lang="ru-RU" dirty="0"/>
              <a:t>что параметр больше заданного порога? </a:t>
            </a:r>
          </a:p>
          <a:p>
            <a:r>
              <a:rPr lang="ru-RU" dirty="0"/>
              <a:t>На выходе получаем в качестве оценки целое распределение</a:t>
            </a:r>
          </a:p>
          <a:p>
            <a:r>
              <a:rPr lang="ru-RU" dirty="0"/>
              <a:t>Гибкость априорных распределений</a:t>
            </a:r>
            <a:r>
              <a:rPr lang="en-US" dirty="0"/>
              <a:t>: </a:t>
            </a:r>
            <a:r>
              <a:rPr lang="ru-RU" dirty="0"/>
              <a:t>можно взять любое</a:t>
            </a:r>
          </a:p>
          <a:p>
            <a:r>
              <a:rPr lang="ru-RU" dirty="0"/>
              <a:t>Сложность заключается в том</a:t>
            </a:r>
            <a:r>
              <a:rPr lang="en-US" dirty="0"/>
              <a:t>, </a:t>
            </a:r>
            <a:r>
              <a:rPr lang="ru-RU" dirty="0"/>
              <a:t>что даже для простых моделей приходится брать много интегралов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9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4386BFB-BF9D-FD46-B0F7-96466442EC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Поначалу он ничего не знает о солнце и думает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вероятность его восхода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может быть какой угодно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Каждый день новоиспечённый житель Земли видит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восходит солнце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его вера в это укрепляется по формуле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34386BFB-BF9D-FD46-B0F7-96466442E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  <a:blipFill>
                <a:blip r:embed="rId4"/>
                <a:stretch>
                  <a:fillRect l="-2060" t="-22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494BD0B-D763-A14F-8FBE-C4B4624B7400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Sunrise_problem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07704" y="2996952"/>
            <a:ext cx="6048672" cy="504056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Сопряжённые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20683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49" y="3068568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9" y="3068568"/>
                <a:ext cx="7920880" cy="2376656"/>
              </a:xfrm>
              <a:prstGeom prst="rect">
                <a:avLst/>
              </a:prstGeom>
              <a:blipFill>
                <a:blip r:embed="rId4"/>
                <a:stretch>
                  <a:fillRect l="-2080" t="-37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D2F3695-C020-1B4F-8EC6-DE2BAD32C797}"/>
                  </a:ext>
                </a:extLst>
              </p:cNvPr>
              <p:cNvSpPr/>
              <p:nvPr/>
            </p:nvSpPr>
            <p:spPr>
              <a:xfrm>
                <a:off x="2555776" y="2204864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D2F3695-C020-1B4F-8EC6-DE2BAD32C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204864"/>
                <a:ext cx="359008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1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56E0E321-F66E-2B4E-8556-D5182DFEF59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75D54DB6-F3DE-EA48-BFF6-BA7279E390D7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609047D-159F-A549-988F-6830CD6D897B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4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E609047D-159F-A549-988F-6830CD6D8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ADE675F6-4C54-5748-80A2-4B267E8091F5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ADE675F6-4C54-5748-80A2-4B267E809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3A5BE291-DAED-B949-878C-CF2F5A931430}"/>
                  </a:ext>
                </a:extLst>
              </p:cNvPr>
              <p:cNvSpPr/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3A5BE291-DAED-B949-878C-CF2F5A931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  <a:blipFill>
                <a:blip r:embed="rId6"/>
                <a:stretch>
                  <a:fillRect t="-94444" b="-15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7">
            <a:extLst>
              <a:ext uri="{FF2B5EF4-FFF2-40B4-BE49-F238E27FC236}">
                <a16:creationId xmlns:a16="http://schemas.microsoft.com/office/drawing/2014/main" id="{58B5B3BD-44E9-C54C-963D-44C7E2B2250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E2ABC8E1-807F-C044-AB9F-FCAD4FB9AC3C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8" name="Прямоугольник 9">
            <a:extLst>
              <a:ext uri="{FF2B5EF4-FFF2-40B4-BE49-F238E27FC236}">
                <a16:creationId xmlns:a16="http://schemas.microsoft.com/office/drawing/2014/main" id="{530D3208-A57F-9044-A622-C0C2F1EEA0F9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773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854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4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60051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59096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/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89517"/>
                <a:ext cx="3783728" cy="680443"/>
              </a:xfrm>
              <a:prstGeom prst="rect">
                <a:avLst/>
              </a:prstGeom>
              <a:blipFill>
                <a:blip r:embed="rId6"/>
                <a:stretch>
                  <a:fillRect t="-94444" b="-15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75E5CD-FE1C-1248-A680-A7E30282992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DF885F-1E07-1441-A2AD-6CCB38A35476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A4019-7857-C341-BC6D-30653DCEAA32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876DFB-1827-FC46-991C-ACE42BCBEF5A}"/>
              </a:ext>
            </a:extLst>
          </p:cNvPr>
          <p:cNvSpPr/>
          <p:nvPr/>
        </p:nvSpPr>
        <p:spPr>
          <a:xfrm>
            <a:off x="2300430" y="3393896"/>
            <a:ext cx="466226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Все распределения – нормальные! Ну не чудо ли?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1C67060-6C05-A74D-BC81-84C0E77857AA}"/>
              </a:ext>
            </a:extLst>
          </p:cNvPr>
          <p:cNvSpPr/>
          <p:nvPr/>
        </p:nvSpPr>
        <p:spPr>
          <a:xfrm>
            <a:off x="3144719" y="1642129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040AE20-71A6-144B-89F7-91E7C7B6D6F0}"/>
              </a:ext>
            </a:extLst>
          </p:cNvPr>
          <p:cNvSpPr/>
          <p:nvPr/>
        </p:nvSpPr>
        <p:spPr>
          <a:xfrm>
            <a:off x="6948264" y="1654605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C729F9F-17E3-D64D-9B31-A0FBA8BE36F3}"/>
              </a:ext>
            </a:extLst>
          </p:cNvPr>
          <p:cNvSpPr/>
          <p:nvPr/>
        </p:nvSpPr>
        <p:spPr>
          <a:xfrm>
            <a:off x="4127506" y="2404213"/>
            <a:ext cx="50405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1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5AC0CE0C-1C03-374F-B314-97C050FD4A6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Для общего случая можно даже вывести формулы пересчёта параметров априорного нормального </a:t>
            </a:r>
            <a:br>
              <a:rPr lang="ru-RU" dirty="0"/>
            </a:br>
            <a:r>
              <a:rPr lang="ru-RU" dirty="0"/>
              <a:t>в апостериорное нормальное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07E1F9E8-7540-AC48-A48A-F35BC769A1AE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243BCA73-5E78-474C-95C2-09901161FC08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243BCA73-5E78-474C-95C2-09901161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2655CC25-A15D-8F45-91FB-E3D209253CBD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2655CC25-A15D-8F45-91FB-E3D209253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568CD4D9-27ED-7946-A918-18FD13499208}"/>
                  </a:ext>
                </a:extLst>
              </p:cNvPr>
              <p:cNvSpPr/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568CD4D9-27ED-7946-A918-18FD13499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7">
            <a:extLst>
              <a:ext uri="{FF2B5EF4-FFF2-40B4-BE49-F238E27FC236}">
                <a16:creationId xmlns:a16="http://schemas.microsoft.com/office/drawing/2014/main" id="{E52090F0-8296-C14F-9A3A-B40711237CF2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0D12A12-2892-5442-9321-58D3ECA0DF3C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8" name="Прямоугольник 9">
            <a:extLst>
              <a:ext uri="{FF2B5EF4-FFF2-40B4-BE49-F238E27FC236}">
                <a16:creationId xmlns:a16="http://schemas.microsoft.com/office/drawing/2014/main" id="{5A83B632-414A-2043-AAD3-BC098B44AF26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6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Маша и сопряжённые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мы работали с Машей и Медведями</a:t>
            </a:r>
            <a:r>
              <a:rPr lang="en-US" dirty="0"/>
              <a:t>, </a:t>
            </a:r>
            <a:r>
              <a:rPr lang="ru-RU" dirty="0"/>
              <a:t>априорное и апостериорное распределения оказались нормальными</a:t>
            </a:r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Для общего случая можно даже вывести формулы пересчёта параметров априорного нормального </a:t>
            </a:r>
            <a:br>
              <a:rPr lang="ru-RU" dirty="0"/>
            </a:br>
            <a:r>
              <a:rPr lang="ru-RU" dirty="0"/>
              <a:t>в апостериорное нормальное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/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3A8285-9C03-944B-BDA0-2D3FB3CB6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19" y="1654605"/>
                <a:ext cx="2054986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/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B41A32-BE13-764D-9F7A-D0A213C38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23" y="1654605"/>
                <a:ext cx="2618602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/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314D37-F9E3-E741-BF7E-A0FF5B6A6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20888"/>
                <a:ext cx="249247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75E5CD-FE1C-1248-A680-A7E30282992B}"/>
              </a:ext>
            </a:extLst>
          </p:cNvPr>
          <p:cNvSpPr/>
          <p:nvPr/>
        </p:nvSpPr>
        <p:spPr>
          <a:xfrm>
            <a:off x="4572000" y="1709565"/>
            <a:ext cx="119904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Модель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DF885F-1E07-1441-A2AD-6CCB38A35476}"/>
              </a:ext>
            </a:extLst>
          </p:cNvPr>
          <p:cNvSpPr/>
          <p:nvPr/>
        </p:nvSpPr>
        <p:spPr>
          <a:xfrm>
            <a:off x="849709" y="1709565"/>
            <a:ext cx="154689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A4019-7857-C341-BC6D-30653DCEAA32}"/>
              </a:ext>
            </a:extLst>
          </p:cNvPr>
          <p:cNvSpPr/>
          <p:nvPr/>
        </p:nvSpPr>
        <p:spPr>
          <a:xfrm>
            <a:off x="849709" y="2475304"/>
            <a:ext cx="21688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1A1F616-4494-534B-9E1F-2F2B95E9F35A}"/>
                  </a:ext>
                </a:extLst>
              </p:cNvPr>
              <p:cNvSpPr/>
              <p:nvPr/>
            </p:nvSpPr>
            <p:spPr>
              <a:xfrm>
                <a:off x="1050338" y="5020598"/>
                <a:ext cx="3874972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1A1F616-4494-534B-9E1F-2F2B95E9F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8" y="5020598"/>
                <a:ext cx="3874972" cy="895694"/>
              </a:xfrm>
              <a:prstGeom prst="rect">
                <a:avLst/>
              </a:prstGeom>
              <a:blipFill>
                <a:blip r:embed="rId7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D43D8B5-1A81-B546-B79A-7702F33ABA88}"/>
                  </a:ext>
                </a:extLst>
              </p:cNvPr>
              <p:cNvSpPr/>
              <p:nvPr/>
            </p:nvSpPr>
            <p:spPr>
              <a:xfrm>
                <a:off x="5292080" y="5013176"/>
                <a:ext cx="2140714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D43D8B5-1A81-B546-B79A-7702F33A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013176"/>
                <a:ext cx="2140714" cy="895694"/>
              </a:xfrm>
              <a:prstGeom prst="rect">
                <a:avLst/>
              </a:prstGeom>
              <a:blipFill>
                <a:blip r:embed="rId8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9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06880C2-ACFB-DE49-A6CE-2E0837B0EE58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07A4B7F1-A0DA-0045-8041-F5D2A8C547EB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07A4B7F1-A0DA-0045-8041-F5D2A8C5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4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A983063C-7667-6744-A1B3-D43AACA4EB44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A983063C-7667-6744-A1B3-D43AACA4E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A5386E90-D636-964A-AB54-509AFA7CC8BB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26099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4BF5066D-39EE-664F-8730-5CC836999225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4BF5066D-39EE-664F-8730-5CC836999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767A259-4132-6344-B455-B8AE22355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D767A259-4132-6344-B455-B8AE2235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5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">
            <a:extLst>
              <a:ext uri="{FF2B5EF4-FFF2-40B4-BE49-F238E27FC236}">
                <a16:creationId xmlns:a16="http://schemas.microsoft.com/office/drawing/2014/main" id="{3F2FCA25-5ECE-DE4A-AC5A-2148B26985A4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FCA3059F-4157-AD43-9D3B-E85E571825D8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FCA3059F-4157-AD43-9D3B-E85E5718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6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FD8663A8-4457-9A48-B5DB-CCA3FF28A2E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FD8663A8-4457-9A48-B5DB-CCA3FF28A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7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E1FF52CF-E4A8-6D40-A1BB-7406A250B5C5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34652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CA4BDA23-45E1-4442-AE84-23D29FD43CB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CA4BDA23-45E1-4442-AE84-23D29FD43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A141E221-4A3E-5C47-8168-BBA62E80E9EA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A141E221-4A3E-5C47-8168-BBA62E80E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F7DBA100-610C-A244-9165-9D12D2FA7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F7DBA100-610C-A244-9165-9D12D2FA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39A3CAD6-A645-2440-95FA-9A951C521D6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77F09568-44B2-1F46-9A98-B7D67F69D2C6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77F09568-44B2-1F46-9A98-B7D67F69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7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01D7C526-3666-194F-A6FE-A4B9A5FDEDF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01D7C526-3666-194F-A6FE-A4B9A5FDE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8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80E75570-EEDC-5D4E-8758-FEB5B4A73E69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1098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CEBE9AD-58D0-A945-ADCA-0B47D40BF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CEBE9AD-58D0-A945-ADCA-0B47D40B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8C2ED024-4F03-F145-B8DD-0E49288DD680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818F58C4-D4F0-8A44-9109-A02034E1C04E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818F58C4-D4F0-8A44-9109-A02034E1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8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DA253C4B-190C-A449-9C92-FBBECDEEB0EB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DA253C4B-190C-A449-9C92-FBBECDEEB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9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34E2B91D-82A7-324A-8BC5-E7965DB868B4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11386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происходит когда встаёт солнце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Поначалу он ничего не знает о солнце и думает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вероятность его восхода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может быть какой угодно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Каждый день новоиспечённый житель Земли видит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восходит солнце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его вера в это укрепляется по формуле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Вероятность становится всё ближе к единице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полной уверенности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солнце завтра взойдёт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не будет никогда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4104456"/>
              </a:xfrm>
              <a:prstGeom prst="rect">
                <a:avLst/>
              </a:prstGeom>
              <a:blipFill>
                <a:blip r:embed="rId4"/>
                <a:stretch>
                  <a:fillRect l="-2060" t="-22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4E40083-785E-CB49-9FD0-BE1BCFB28985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Sunrise_problem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CA143F32-81EA-CE48-8F95-7AEBA62AB8BA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59C5FBC4-5495-6F49-B540-7E334FA563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59C5FBC4-5495-6F49-B540-7E334FA56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E8D6F851-2058-7643-96C9-22B6112490F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E8D6F851-2058-7643-96C9-22B611249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F67FB352-47AE-4146-8340-512ACD91CE21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F67FB352-47AE-4146-8340-512ACD91C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17CA5CCE-C9B8-384F-A4C5-A211ECEEAF1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17CA5CCE-C9B8-384F-A4C5-A211ECEEA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FCEAC7C0-FC63-5D47-9E80-E2282DFA5A9F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FCEAC7C0-FC63-5D47-9E80-E2282DFA5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715186B7-601C-2E40-9D90-DD8765C76F25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3B3A6C53-2D68-1C40-8D86-8E8DD0B405B1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3B3A6C53-2D68-1C40-8D86-8E8DD0B40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9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6">
                <a:extLst>
                  <a:ext uri="{FF2B5EF4-FFF2-40B4-BE49-F238E27FC236}">
                    <a16:creationId xmlns:a16="http://schemas.microsoft.com/office/drawing/2014/main" id="{D0F7686F-D5A5-F74E-BCD8-C1989ED924A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6">
                <a:extLst>
                  <a:ext uri="{FF2B5EF4-FFF2-40B4-BE49-F238E27FC236}">
                    <a16:creationId xmlns:a16="http://schemas.microsoft.com/office/drawing/2014/main" id="{D0F7686F-D5A5-F74E-BCD8-C1989ED92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0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D96B6376-7A57-8A43-842B-49E62BDE1607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22584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8" name="Прямоугольник 3">
            <a:extLst>
              <a:ext uri="{FF2B5EF4-FFF2-40B4-BE49-F238E27FC236}">
                <a16:creationId xmlns:a16="http://schemas.microsoft.com/office/drawing/2014/main" id="{2B2FA5E3-A0A9-AF4F-9C76-F90CE60D7BB9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Содержимое 2">
                <a:extLst>
                  <a:ext uri="{FF2B5EF4-FFF2-40B4-BE49-F238E27FC236}">
                    <a16:creationId xmlns:a16="http://schemas.microsoft.com/office/drawing/2014/main" id="{8884A7E3-22AC-7E45-A45C-E33DB95F7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Содержимое 2">
                <a:extLst>
                  <a:ext uri="{FF2B5EF4-FFF2-40B4-BE49-F238E27FC236}">
                    <a16:creationId xmlns:a16="http://schemas.microsoft.com/office/drawing/2014/main" id="{8884A7E3-22AC-7E45-A45C-E33DB95F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F272C5C4-3215-144D-8D99-F12904793FF3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F272C5C4-3215-144D-8D99-F12904793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4F259BE9-6EAC-8C4F-A738-987EE64FC6B9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4F259BE9-6EAC-8C4F-A738-987EE64FC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3">
                <a:extLst>
                  <a:ext uri="{FF2B5EF4-FFF2-40B4-BE49-F238E27FC236}">
                    <a16:creationId xmlns:a16="http://schemas.microsoft.com/office/drawing/2014/main" id="{56A12128-3E5B-ED49-B848-476DF583012B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3">
                <a:extLst>
                  <a:ext uri="{FF2B5EF4-FFF2-40B4-BE49-F238E27FC236}">
                    <a16:creationId xmlns:a16="http://schemas.microsoft.com/office/drawing/2014/main" id="{56A12128-3E5B-ED49-B848-476DF5830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8BB8E66F-5E43-4E44-B166-33C93B7A27BA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8BB8E66F-5E43-4E44-B166-33C93B7A2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A32F528A-C703-E642-8FB3-5374A59F1872}"/>
              </a:ext>
            </a:extLst>
          </p:cNvPr>
          <p:cNvSpPr txBox="1">
            <a:spLocks/>
          </p:cNvSpPr>
          <p:nvPr/>
        </p:nvSpPr>
        <p:spPr>
          <a:xfrm>
            <a:off x="900032" y="3737848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попробовать восстановить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B1D5F440-A923-0241-B8B6-68D953271414}"/>
                  </a:ext>
                </a:extLst>
              </p:cNvPr>
              <p:cNvSpPr/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B1D5F440-A923-0241-B8B6-68D95327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">
            <a:extLst>
              <a:ext uri="{FF2B5EF4-FFF2-40B4-BE49-F238E27FC236}">
                <a16:creationId xmlns:a16="http://schemas.microsoft.com/office/drawing/2014/main" id="{50F3EA77-29E0-384D-9693-36B6AE49C0DA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B9DDDCE5-6834-8544-B42B-8FC734039579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B9DDDCE5-6834-8544-B42B-8FC734039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970C1EAC-C460-2C4A-92B7-3341FA65779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970C1EAC-C460-2C4A-92B7-3341FA657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бъект 5">
            <a:extLst>
              <a:ext uri="{FF2B5EF4-FFF2-40B4-BE49-F238E27FC236}">
                <a16:creationId xmlns:a16="http://schemas.microsoft.com/office/drawing/2014/main" id="{4EB88497-DD4B-544D-9941-9F9480179EB3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31056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4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/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0BAF4E9-3DBC-164D-8127-D63F29A47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2346416"/>
                <a:ext cx="1300804" cy="461665"/>
              </a:xfrm>
              <a:prstGeom prst="rect">
                <a:avLst/>
              </a:prstGeom>
              <a:blipFill>
                <a:blip r:embed="rId5"/>
                <a:stretch>
                  <a:fillRect l="-971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/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B7D1E6-22DC-B04A-A2B0-9B1A009A7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70982"/>
                <a:ext cx="2750497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/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A3059B8-AADB-BC4D-A6F6-DD664D31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59" y="2953549"/>
                <a:ext cx="3427990" cy="475451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4594F1C-A039-5C47-A128-544D0EF130A5}"/>
                  </a:ext>
                </a:extLst>
              </p:cNvPr>
              <p:cNvSpPr/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4594F1C-A039-5C47-A128-544D0EF13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962526"/>
                <a:ext cx="2871171" cy="466474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7B2231CE-1DDF-A04D-9E4D-00FAFED71AA8}"/>
              </a:ext>
            </a:extLst>
          </p:cNvPr>
          <p:cNvSpPr txBox="1">
            <a:spLocks/>
          </p:cNvSpPr>
          <p:nvPr/>
        </p:nvSpPr>
        <p:spPr>
          <a:xfrm>
            <a:off x="900032" y="3737848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попробовать восстановить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F5884C-F8DB-B042-B2BB-7F2DB3882350}"/>
                  </a:ext>
                </a:extLst>
              </p:cNvPr>
              <p:cNvSpPr/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DF5884C-F8DB-B042-B2BB-7F2DB3882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43" y="4312216"/>
                <a:ext cx="6939849" cy="851708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C44532-A79E-954E-9403-B9EAD48EB786}"/>
              </a:ext>
            </a:extLst>
          </p:cNvPr>
          <p:cNvSpPr/>
          <p:nvPr/>
        </p:nvSpPr>
        <p:spPr>
          <a:xfrm>
            <a:off x="2200836" y="5445224"/>
            <a:ext cx="38851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Просто какая-то константа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(бета-функция)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B621ED4-82BA-8E4E-8340-7ED92BB6C091}"/>
              </a:ext>
            </a:extLst>
          </p:cNvPr>
          <p:cNvSpPr/>
          <p:nvPr/>
        </p:nvSpPr>
        <p:spPr>
          <a:xfrm>
            <a:off x="2411760" y="4764991"/>
            <a:ext cx="3282993" cy="39893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F6CECC8-30C3-F34A-AB4C-C51FCB8E5257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CA4CF193-EF27-6A44-A2C6-A6EC58ADCDF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CA4CF193-EF27-6A44-A2C6-A6EC58ADC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11262515-2F24-AF44-87D6-81189B50A24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11262515-2F24-AF44-87D6-81189B50A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C613C804-099C-8041-A583-B62A6A4437C0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</p:spTree>
    <p:extLst>
      <p:ext uri="{BB962C8B-B14F-4D97-AF65-F5344CB8AC3E}">
        <p14:creationId xmlns:p14="http://schemas.microsoft.com/office/powerpoint/2010/main" val="34002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Бета-распределение</a:t>
            </a: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B50E9B48-EF64-2348-BCDB-3AD61BFCC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564904"/>
            <a:ext cx="4968552" cy="375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848CB788-DB71-4F40-94D3-CB28545DEB67}"/>
                  </a:ext>
                </a:extLst>
              </p:cNvPr>
              <p:cNvSpPr/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9">
                <a:extLst>
                  <a:ext uri="{FF2B5EF4-FFF2-40B4-BE49-F238E27FC236}">
                    <a16:creationId xmlns:a16="http://schemas.microsoft.com/office/drawing/2014/main" id="{848CB788-DB71-4F40-94D3-CB28545DE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9F100003-F299-AC41-97B4-B0DEFD68DB0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7015" cy="810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Бета-распределение очень эластичное и хорошо подходит для моделирования долей</a:t>
            </a:r>
          </a:p>
        </p:txBody>
      </p:sp>
    </p:spTree>
    <p:extLst>
      <p:ext uri="{BB962C8B-B14F-4D97-AF65-F5344CB8AC3E}">
        <p14:creationId xmlns:p14="http://schemas.microsoft.com/office/powerpoint/2010/main" val="40930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Бета-распределение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C2C3E1-F459-DA4B-861E-95256B902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564904"/>
            <a:ext cx="4968552" cy="375021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D0429372-AE6F-CD4F-AB23-02AFAE57BC7B}"/>
              </a:ext>
            </a:extLst>
          </p:cNvPr>
          <p:cNvSpPr/>
          <p:nvPr/>
        </p:nvSpPr>
        <p:spPr>
          <a:xfrm>
            <a:off x="2096906" y="3501008"/>
            <a:ext cx="1584176" cy="1029401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153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540029-8454-D548-A093-AD6B99FE320A}"/>
              </a:ext>
            </a:extLst>
          </p:cNvPr>
          <p:cNvSpPr/>
          <p:nvPr/>
        </p:nvSpPr>
        <p:spPr>
          <a:xfrm>
            <a:off x="6237806" y="3046212"/>
            <a:ext cx="287585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Равномерное распределение входит в это семейство распределений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EC3F0F4-0F64-4448-BA0D-49F0E040B320}"/>
                  </a:ext>
                </a:extLst>
              </p:cNvPr>
              <p:cNvSpPr/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EC3F0F4-0F64-4448-BA0D-49F0E040B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56" y="150277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602D2502-C364-7546-939D-F34B06637A7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7015" cy="810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Бета-распределение очень эластичное и хорошо подходит для моделирования долей</a:t>
            </a:r>
          </a:p>
        </p:txBody>
      </p:sp>
    </p:spTree>
    <p:extLst>
      <p:ext uri="{BB962C8B-B14F-4D97-AF65-F5344CB8AC3E}">
        <p14:creationId xmlns:p14="http://schemas.microsoft.com/office/powerpoint/2010/main" val="35192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7F032551-2E90-5F4A-9851-54C28C27145C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7F032551-2E90-5F4A-9851-54C28C27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A38022EF-8A63-514A-89DD-6F66B81926A9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52F78B7-D676-0248-856A-E55A6F603D48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452F78B7-D676-0248-856A-E55A6F603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5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129DAED-A9B7-124E-868C-2185FEB39D5A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129DAED-A9B7-124E-868C-2185FEB39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6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A93A1E0C-69E7-5B47-9662-AA2C6831510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4C8DF9AF-2108-6643-A2EC-34CCCDA1E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4C8DF9AF-2108-6643-A2EC-34CCCDA1E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8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D2AF6D-1E15-4047-BEAD-AA2B36DE73A6}"/>
              </a:ext>
            </a:extLst>
          </p:cNvPr>
          <p:cNvSpPr/>
          <p:nvPr/>
        </p:nvSpPr>
        <p:spPr>
          <a:xfrm>
            <a:off x="2557620" y="4438351"/>
            <a:ext cx="38851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Константой всегда можно пренебречь</a:t>
            </a:r>
          </a:p>
        </p:txBody>
      </p:sp>
      <p:sp>
        <p:nvSpPr>
          <p:cNvPr id="13" name="Прямоугольник 3">
            <a:extLst>
              <a:ext uri="{FF2B5EF4-FFF2-40B4-BE49-F238E27FC236}">
                <a16:creationId xmlns:a16="http://schemas.microsoft.com/office/drawing/2014/main" id="{1407CE03-3E8D-5742-9469-C7F5C38E92A0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F69049DD-7E9D-1240-B65E-F53351646E9D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F69049DD-7E9D-1240-B65E-F53351646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0">
                <a:extLst>
                  <a:ext uri="{FF2B5EF4-FFF2-40B4-BE49-F238E27FC236}">
                    <a16:creationId xmlns:a16="http://schemas.microsoft.com/office/drawing/2014/main" id="{07A6E1F4-B751-B548-96D0-9B9056AD9527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0">
                <a:extLst>
                  <a:ext uri="{FF2B5EF4-FFF2-40B4-BE49-F238E27FC236}">
                    <a16:creationId xmlns:a16="http://schemas.microsoft.com/office/drawing/2014/main" id="{07A6E1F4-B751-B548-96D0-9B9056AD9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AC2B2628-1A95-054C-8235-C3E30576311B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01FD2C62-ED31-744B-A289-B575C77934C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01FD2C62-ED31-744B-A289-B575C7793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6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717A58C4-C43E-3749-A8D9-E0D8DC5A8275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717A58C4-C43E-3749-A8D9-E0D8DC5A8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7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60842FDF-23F4-F843-93CD-EEA31126A827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C17AAEB5-1DC2-6344-8CA5-6AA1DBE7E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C17AAEB5-1DC2-6344-8CA5-6AA1DBE7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8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5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D26D1B50-5563-9744-975F-F39C6EB8E83D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D26D1B50-5563-9744-975F-F39C6EB8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27A6E12F-23D9-8B49-99C5-140DD037567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27A6E12F-23D9-8B49-99C5-140DD0375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F0961CB8-D501-264C-BD84-8857FF8A01F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341ED8AB-AF99-B14C-94B3-34DECF444ABA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341ED8AB-AF99-B14C-94B3-34DECF444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0">
                <a:extLst>
                  <a:ext uri="{FF2B5EF4-FFF2-40B4-BE49-F238E27FC236}">
                    <a16:creationId xmlns:a16="http://schemas.microsoft.com/office/drawing/2014/main" id="{FD27A03F-B0E2-DB4C-A470-59273494D25E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0">
                <a:extLst>
                  <a:ext uri="{FF2B5EF4-FFF2-40B4-BE49-F238E27FC236}">
                    <a16:creationId xmlns:a16="http://schemas.microsoft.com/office/drawing/2014/main" id="{FD27A03F-B0E2-DB4C-A470-59273494D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">
            <a:extLst>
              <a:ext uri="{FF2B5EF4-FFF2-40B4-BE49-F238E27FC236}">
                <a16:creationId xmlns:a16="http://schemas.microsoft.com/office/drawing/2014/main" id="{405FEEC5-7C16-0043-8442-F0515521BEE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A57BB492-FCAF-FA41-AB82-62F58F5615E1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A57BB492-FCAF-FA41-AB82-62F58F561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8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E0F00151-C0DC-D149-AB71-0D4B26142AE2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E0F00151-C0DC-D149-AB71-0D4B2614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9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57510250-DE72-3C4E-A0D4-EC77ECC052E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82CBA5F-033F-1E4D-83FE-5788A2E4F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82CBA5F-033F-1E4D-83FE-5788A2E4F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0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4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3">
            <a:extLst>
              <a:ext uri="{FF2B5EF4-FFF2-40B4-BE49-F238E27FC236}">
                <a16:creationId xmlns:a16="http://schemas.microsoft.com/office/drawing/2014/main" id="{6260F7B0-06F9-4845-80B0-DB9154DE216E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BE106748-A6BF-744D-89AE-8D3706C5698D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BE106748-A6BF-744D-89AE-8D3706C56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6FFA1403-D40F-694F-BFCF-4018F39F3650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6FFA1403-D40F-694F-BFCF-4018F39F3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7E91FA89-A613-A54C-A7FD-2FDB51D5D1F9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414E763C-A9B2-0F4A-B0A4-6C54C90646FA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414E763C-A9B2-0F4A-B0A4-6C54C9064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9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A1CE8535-157B-694D-AE61-6E59B1D5FDE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A1CE8535-157B-694D-AE61-6E59B1D5F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0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F9A1F09B-CB0B-4348-BC78-902401E8A20A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533E658F-35F4-3E4A-BC15-597A15C87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533E658F-35F4-3E4A-BC15-597A15C8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1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6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/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  <a:blipFill>
                <a:blip r:embed="rId9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CB90634D-DA19-7147-B3A6-0DB549B2D0A2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3E2C79B-DCBC-5747-9325-5539CCCB18B6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3E2C79B-DCBC-5747-9325-5539CCCB1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E78B2B7-8F4D-944B-8252-1F737773918D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E78B2B7-8F4D-944B-8252-1F7377739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54CB87F4-B66F-2B4E-8263-F2AB1788D668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27CB661F-AF0C-0141-A648-0F2544984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27CB661F-AF0C-0141-A648-0F254498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2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Снова про наше незнание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Формулу для нашей уверенности в восходе солнца можно получить по теореме Байеса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/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84DAFFA-3FB7-1246-A9B9-1DD5BCA5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05" y="2541814"/>
                <a:ext cx="4906087" cy="851708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83" y="3629824"/>
                <a:ext cx="3617401" cy="478977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5" y="4550059"/>
                <a:ext cx="1300804" cy="461665"/>
              </a:xfrm>
              <a:prstGeom prst="rect">
                <a:avLst/>
              </a:prstGeom>
              <a:blipFill>
                <a:blip r:embed="rId6"/>
                <a:stretch>
                  <a:fillRect l="-971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/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F2C27-3A3F-D541-AC0B-FF23E82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16" y="4574625"/>
                <a:ext cx="2750497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/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2B5554A-361C-A845-B7FF-35D8F1805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62" y="5157192"/>
                <a:ext cx="5555303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/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0C38487-E157-0D4E-BD4B-25DCB6995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201" y="5757071"/>
                <a:ext cx="4151136" cy="478977"/>
              </a:xfrm>
              <a:prstGeom prst="rect">
                <a:avLst/>
              </a:prstGeom>
              <a:blipFill>
                <a:blip r:embed="rId9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5308A84-3146-024D-95E6-BAD74AFA25FB}"/>
              </a:ext>
            </a:extLst>
          </p:cNvPr>
          <p:cNvSpPr/>
          <p:nvPr/>
        </p:nvSpPr>
        <p:spPr>
          <a:xfrm>
            <a:off x="3478752" y="5658076"/>
            <a:ext cx="4216585" cy="656691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E430FF-1042-B145-B179-7EC34AED8AFD}"/>
              </a:ext>
            </a:extLst>
          </p:cNvPr>
          <p:cNvSpPr/>
          <p:nvPr/>
        </p:nvSpPr>
        <p:spPr>
          <a:xfrm>
            <a:off x="5379561" y="3856439"/>
            <a:ext cx="3809476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Если восстановим константу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получим бета-распределение</a:t>
            </a: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F5AF8BE-3C8B-2246-A74F-754F3A22B55C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5469261F-BFBC-EB43-83CE-4AF7BA776D2C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5469261F-BFBC-EB43-83CE-4AF7BA776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10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078C730D-2796-B14E-BBC4-5A95485C624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078C730D-2796-B14E-BBC4-5A95485C6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11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FDF60A48-B189-AE4C-B918-519A1934C239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12C73DB8-53B9-6545-805E-EE38829F9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12C73DB8-53B9-6545-805E-EE38829F9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12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/>
              <p:nvPr/>
            </p:nvSpPr>
            <p:spPr>
              <a:xfrm>
                <a:off x="2178735" y="2456809"/>
                <a:ext cx="3617401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1F3CB67-40B1-A04C-ABD9-EC716AA2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735" y="2456809"/>
                <a:ext cx="3617401" cy="478977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/>
              <p:nvPr/>
            </p:nvSpPr>
            <p:spPr>
              <a:xfrm>
                <a:off x="2144471" y="3958135"/>
                <a:ext cx="5270995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47BF5F-DB0B-CF41-8FAE-ECB8D4ED8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71" y="3958135"/>
                <a:ext cx="5270995" cy="478977"/>
              </a:xfrm>
              <a:prstGeom prst="rect">
                <a:avLst/>
              </a:prstGeom>
              <a:blipFill>
                <a:blip r:embed="rId5"/>
                <a:stretch>
                  <a:fillRect t="-2564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32" y="3266158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Апостериорно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2" y="3266158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6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89A64ACA-CF80-244F-852E-4A19C308BF91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B50F1189-66F8-3C42-8766-CEA0283B4F53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B50F1189-66F8-3C42-8766-CEA0283B4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7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CD62C40-7CFB-EF4A-8043-3D5CE77E17D4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FCD62C40-7CFB-EF4A-8043-3D5CE77E1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8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CCF4F914-800A-EA4B-A1CB-1E8819D183A4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374320C1-97A3-5C42-9487-0AD642843A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374320C1-97A3-5C42-9487-0AD64284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9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5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Петя и сопряжённые распределения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70F0F6C-08DA-994F-838F-EC309EC9DAAA}"/>
              </a:ext>
            </a:extLst>
          </p:cNvPr>
          <p:cNvSpPr/>
          <p:nvPr/>
        </p:nvSpPr>
        <p:spPr>
          <a:xfrm>
            <a:off x="900032" y="764703"/>
            <a:ext cx="7200360" cy="75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C409AE-C57C-C44D-91E4-91B0BC070039}"/>
                  </a:ext>
                </a:extLst>
              </p:cNvPr>
              <p:cNvSpPr/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C409AE-C57C-C44D-91E4-91B0BC070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57165"/>
                <a:ext cx="1488163" cy="369332"/>
              </a:xfrm>
              <a:prstGeom prst="rect">
                <a:avLst/>
              </a:prstGeom>
              <a:blipFill>
                <a:blip r:embed="rId4"/>
                <a:stretch>
                  <a:fillRect l="-4237" b="-2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EF2526-FC68-D54B-9E6C-345D89D0A39E}"/>
                  </a:ext>
                </a:extLst>
              </p:cNvPr>
              <p:cNvSpPr/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EF2526-FC68-D54B-9E6C-345D89D0A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84" y="964963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10169" t="-9677" r="-8475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7415CF87-5362-394C-81BF-22882F3083FD}"/>
              </a:ext>
            </a:extLst>
          </p:cNvPr>
          <p:cNvSpPr txBox="1">
            <a:spLocks/>
          </p:cNvSpPr>
          <p:nvPr/>
        </p:nvSpPr>
        <p:spPr>
          <a:xfrm>
            <a:off x="1071602" y="987120"/>
            <a:ext cx="3004860" cy="425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28516A"/>
                </a:solidFill>
              </a:rPr>
              <a:t>Петя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рыбалка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караси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89FC099-075F-7F45-B5F4-54700E62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" y="1785821"/>
                <a:ext cx="7726193" cy="642957"/>
              </a:xfrm>
              <a:prstGeom prst="rect">
                <a:avLst/>
              </a:prstGeom>
              <a:blipFill>
                <a:blip r:embed="rId6"/>
                <a:stretch>
                  <a:fillRect l="-2463" t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132" y="2503142"/>
                <a:ext cx="7726193" cy="64295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Апостериорно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0DED5A0D-72A9-8845-A11C-D12D9D63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2" y="2503142"/>
                <a:ext cx="7726193" cy="642957"/>
              </a:xfrm>
              <a:prstGeom prst="rect">
                <a:avLst/>
              </a:prstGeom>
              <a:blipFill>
                <a:blip r:embed="rId7"/>
                <a:stretch>
                  <a:fillRect l="-2463" t="-98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B178A2-A3C0-C648-967F-E8CA7D15E00A}"/>
              </a:ext>
            </a:extLst>
          </p:cNvPr>
          <p:cNvSpPr/>
          <p:nvPr/>
        </p:nvSpPr>
        <p:spPr>
          <a:xfrm>
            <a:off x="812688" y="3182127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Формулы пересчёта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D00C9F-0193-2243-9867-CC46D25E26FB}"/>
                  </a:ext>
                </a:extLst>
              </p:cNvPr>
              <p:cNvSpPr/>
              <p:nvPr/>
            </p:nvSpPr>
            <p:spPr>
              <a:xfrm>
                <a:off x="2800946" y="3679820"/>
                <a:ext cx="1828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D00C9F-0193-2243-9867-CC46D25E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46" y="3679820"/>
                <a:ext cx="1828000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938436-A908-4C42-B150-DA8EE0CA5921}"/>
                  </a:ext>
                </a:extLst>
              </p:cNvPr>
              <p:cNvSpPr/>
              <p:nvPr/>
            </p:nvSpPr>
            <p:spPr>
              <a:xfrm>
                <a:off x="2800946" y="4216849"/>
                <a:ext cx="2316340" cy="4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938436-A908-4C42-B150-DA8EE0CA5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46" y="4216849"/>
                <a:ext cx="2316340" cy="478208"/>
              </a:xfrm>
              <a:prstGeom prst="rect">
                <a:avLst/>
              </a:prstGeom>
              <a:blipFill>
                <a:blip r:embed="rId9"/>
                <a:stretch>
                  <a:fillRect l="-546" t="-5263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8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48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  <a:p>
            <a:r>
              <a:rPr lang="ru-RU" dirty="0"/>
              <a:t>Нам нужно оценить </a:t>
            </a:r>
            <a:r>
              <a:rPr lang="en-US" dirty="0"/>
              <a:t>“</a:t>
            </a:r>
            <a:r>
              <a:rPr lang="ru-RU" dirty="0"/>
              <a:t>фактическое</a:t>
            </a:r>
            <a:r>
              <a:rPr lang="en-US" dirty="0"/>
              <a:t>” </a:t>
            </a:r>
            <a:r>
              <a:rPr lang="ru-RU" dirty="0"/>
              <a:t>число голосов</a:t>
            </a:r>
            <a:r>
              <a:rPr lang="en-US" dirty="0"/>
              <a:t> “</a:t>
            </a:r>
            <a:r>
              <a:rPr lang="ru-RU" dirty="0"/>
              <a:t>за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9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  <a:p>
            <a:r>
              <a:rPr lang="ru-RU" dirty="0"/>
              <a:t>Нам нужно оценить </a:t>
            </a:r>
            <a:r>
              <a:rPr lang="en-US" dirty="0"/>
              <a:t>“</a:t>
            </a:r>
            <a:r>
              <a:rPr lang="ru-RU" dirty="0"/>
              <a:t>фактическое</a:t>
            </a:r>
            <a:r>
              <a:rPr lang="en-US" dirty="0"/>
              <a:t>” </a:t>
            </a:r>
            <a:r>
              <a:rPr lang="ru-RU" dirty="0"/>
              <a:t>число голосов</a:t>
            </a:r>
            <a:r>
              <a:rPr lang="en-US" dirty="0"/>
              <a:t> “</a:t>
            </a:r>
            <a:r>
              <a:rPr lang="ru-RU" dirty="0"/>
              <a:t>за</a:t>
            </a:r>
            <a:r>
              <a:rPr lang="en-US" dirty="0"/>
              <a:t>”</a:t>
            </a:r>
            <a:endParaRPr lang="ru-RU" dirty="0"/>
          </a:p>
          <a:p>
            <a:r>
              <a:rPr lang="ru-RU" dirty="0"/>
              <a:t>Посчитать разницу или долю недостаточно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44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  <a:p>
            <a:r>
              <a:rPr lang="ru-RU" dirty="0"/>
              <a:t>Нам нужно оценить </a:t>
            </a:r>
            <a:r>
              <a:rPr lang="en-US" dirty="0"/>
              <a:t>“</a:t>
            </a:r>
            <a:r>
              <a:rPr lang="ru-RU" dirty="0"/>
              <a:t>фактическое</a:t>
            </a:r>
            <a:r>
              <a:rPr lang="en-US" dirty="0"/>
              <a:t>” </a:t>
            </a:r>
            <a:r>
              <a:rPr lang="ru-RU" dirty="0"/>
              <a:t>число голосов</a:t>
            </a:r>
            <a:r>
              <a:rPr lang="en-US" dirty="0"/>
              <a:t> “</a:t>
            </a:r>
            <a:r>
              <a:rPr lang="ru-RU" dirty="0"/>
              <a:t>за</a:t>
            </a:r>
            <a:r>
              <a:rPr lang="en-US" dirty="0"/>
              <a:t>”</a:t>
            </a:r>
            <a:endParaRPr lang="ru-RU" dirty="0"/>
          </a:p>
          <a:p>
            <a:r>
              <a:rPr lang="ru-RU" dirty="0"/>
              <a:t>Посчитать разницу или долю недостаточно</a:t>
            </a:r>
          </a:p>
          <a:p>
            <a:r>
              <a:rPr lang="ru-RU" dirty="0"/>
              <a:t>Если комментарий оценило мало людей</a:t>
            </a:r>
            <a:r>
              <a:rPr lang="en-US" dirty="0"/>
              <a:t>, </a:t>
            </a:r>
            <a:r>
              <a:rPr lang="ru-RU" dirty="0"/>
              <a:t>мы не можем быть уверены в нашей оценке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1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2484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Нужно отсортировать комментарии</a:t>
            </a:r>
          </a:p>
          <a:p>
            <a:r>
              <a:rPr lang="ru-RU" dirty="0"/>
              <a:t>На комментарии ставят голоса </a:t>
            </a:r>
            <a:r>
              <a:rPr lang="en-US" dirty="0"/>
              <a:t>“</a:t>
            </a:r>
            <a:r>
              <a:rPr lang="ru-RU" dirty="0"/>
              <a:t>за (</a:t>
            </a:r>
            <a:r>
              <a:rPr lang="en-US" dirty="0"/>
              <a:t>upvotes)” </a:t>
            </a:r>
            <a:r>
              <a:rPr lang="ru-RU" dirty="0"/>
              <a:t>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 (downvotes)”</a:t>
            </a:r>
            <a:endParaRPr lang="ru-RU" dirty="0"/>
          </a:p>
          <a:p>
            <a:r>
              <a:rPr lang="ru-RU" dirty="0"/>
              <a:t>Как определить какие комментарии лучшие</a:t>
            </a:r>
            <a:r>
              <a:rPr lang="en-US" dirty="0"/>
              <a:t>? </a:t>
            </a:r>
            <a:endParaRPr lang="ru-RU" dirty="0"/>
          </a:p>
          <a:p>
            <a:r>
              <a:rPr lang="ru-RU" dirty="0"/>
              <a:t>Нам нужно оценить </a:t>
            </a:r>
            <a:r>
              <a:rPr lang="en-US" dirty="0"/>
              <a:t>“</a:t>
            </a:r>
            <a:r>
              <a:rPr lang="ru-RU" dirty="0"/>
              <a:t>фактическое</a:t>
            </a:r>
            <a:r>
              <a:rPr lang="en-US" dirty="0"/>
              <a:t>” </a:t>
            </a:r>
            <a:r>
              <a:rPr lang="ru-RU" dirty="0"/>
              <a:t>число голосов</a:t>
            </a:r>
            <a:r>
              <a:rPr lang="en-US" dirty="0"/>
              <a:t> “</a:t>
            </a:r>
            <a:r>
              <a:rPr lang="ru-RU" dirty="0"/>
              <a:t>за</a:t>
            </a:r>
            <a:r>
              <a:rPr lang="en-US" dirty="0"/>
              <a:t>”</a:t>
            </a:r>
            <a:endParaRPr lang="ru-RU" dirty="0"/>
          </a:p>
          <a:p>
            <a:r>
              <a:rPr lang="ru-RU" dirty="0"/>
              <a:t>Посчитать разницу или долю недостаточно</a:t>
            </a:r>
          </a:p>
          <a:p>
            <a:r>
              <a:rPr lang="ru-RU" dirty="0"/>
              <a:t>Если комментарий оценило мало людей</a:t>
            </a:r>
            <a:r>
              <a:rPr lang="en-US" dirty="0"/>
              <a:t>, </a:t>
            </a:r>
            <a:r>
              <a:rPr lang="ru-RU" dirty="0"/>
              <a:t>мы не можем быть уверены в нашей оценке</a:t>
            </a:r>
          </a:p>
          <a:p>
            <a:r>
              <a:rPr lang="ru-RU" dirty="0"/>
              <a:t>Хочется учесть эту неопределённость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86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Снова про наше незнание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Формулу для нашей уверенности в восходе солнца можно получить по теореме Байеса</a:t>
            </a:r>
          </a:p>
          <a:p>
            <a:r>
              <a:rPr lang="ru-RU" dirty="0"/>
              <a:t>Теорема Байеса – простое правило обновления уровня доверия к гипотезе</a:t>
            </a:r>
            <a:r>
              <a:rPr lang="en-US" dirty="0"/>
              <a:t>, </a:t>
            </a:r>
            <a:r>
              <a:rPr lang="ru-RU" dirty="0"/>
              <a:t>при получении новых доказательств</a:t>
            </a:r>
          </a:p>
        </p:txBody>
      </p:sp>
    </p:spTree>
    <p:extLst>
      <p:ext uri="{BB962C8B-B14F-4D97-AF65-F5344CB8AC3E}">
        <p14:creationId xmlns:p14="http://schemas.microsoft.com/office/powerpoint/2010/main" val="16678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112367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  <a:latin typeface="Myriad Pro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Пусть голоса за</a:t>
                </a:r>
                <a:r>
                  <a:rPr lang="en-US" dirty="0"/>
                  <a:t> </a:t>
                </a:r>
                <a:r>
                  <a:rPr lang="ru-RU" dirty="0"/>
                  <a:t>это единицы</a:t>
                </a:r>
                <a:r>
                  <a:rPr lang="en-US" dirty="0"/>
                  <a:t>, </a:t>
                </a:r>
                <a:r>
                  <a:rPr lang="ru-RU" dirty="0"/>
                  <a:t>а против – нули </a:t>
                </a:r>
              </a:p>
              <a:p>
                <a:r>
                  <a:rPr lang="ru-RU" dirty="0"/>
                  <a:t>Нам нужно оценить</a:t>
                </a:r>
                <a:r>
                  <a:rPr lang="en-US" dirty="0"/>
                  <a:t> </a:t>
                </a:r>
                <a:r>
                  <a:rPr lang="ru-RU" dirty="0"/>
                  <a:t>долю голосов за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1123670"/>
              </a:xfrm>
              <a:prstGeom prst="rect">
                <a:avLst/>
              </a:prstGeom>
              <a:blipFill>
                <a:blip r:embed="rId4"/>
                <a:stretch>
                  <a:fillRect l="-2244" t="-7778" b="-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6DEFE7A-EEC9-054B-8018-8731E74F486E}"/>
                  </a:ext>
                </a:extLst>
              </p:cNvPr>
              <p:cNvSpPr/>
              <p:nvPr/>
            </p:nvSpPr>
            <p:spPr>
              <a:xfrm>
                <a:off x="3183359" y="1916832"/>
                <a:ext cx="29719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6DEFE7A-EEC9-054B-8018-8731E74F4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59" y="1916832"/>
                <a:ext cx="297196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693979E-029D-9643-8AEC-FD5098B87CDF}"/>
              </a:ext>
            </a:extLst>
          </p:cNvPr>
          <p:cNvSpPr txBox="1">
            <a:spLocks/>
          </p:cNvSpPr>
          <p:nvPr/>
        </p:nvSpPr>
        <p:spPr>
          <a:xfrm>
            <a:off x="971600" y="1949208"/>
            <a:ext cx="1583772" cy="4292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FF8AA36-536E-274E-B02C-9827746F1977}"/>
              </a:ext>
            </a:extLst>
          </p:cNvPr>
          <p:cNvSpPr txBox="1">
            <a:spLocks/>
          </p:cNvSpPr>
          <p:nvPr/>
        </p:nvSpPr>
        <p:spPr>
          <a:xfrm>
            <a:off x="966627" y="2532220"/>
            <a:ext cx="2216731" cy="395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Апостериорно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243327-460B-2049-9511-FDD9B57F0ED4}"/>
                  </a:ext>
                </a:extLst>
              </p:cNvPr>
              <p:cNvSpPr/>
              <p:nvPr/>
            </p:nvSpPr>
            <p:spPr>
              <a:xfrm>
                <a:off x="3183359" y="2413302"/>
                <a:ext cx="1786195" cy="74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243327-460B-2049-9511-FDD9B57F0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59" y="2413302"/>
                <a:ext cx="1786195" cy="740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DC8A80-801C-EC4C-B09C-18EF61B002A2}"/>
                  </a:ext>
                </a:extLst>
              </p:cNvPr>
              <p:cNvSpPr/>
              <p:nvPr/>
            </p:nvSpPr>
            <p:spPr>
              <a:xfrm>
                <a:off x="4377335" y="2220663"/>
                <a:ext cx="415510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Поначалу дисперсия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 большая</a:t>
                </a:r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DC8A80-801C-EC4C-B09C-18EF61B00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335" y="2220663"/>
                <a:ext cx="4155105" cy="738664"/>
              </a:xfrm>
              <a:prstGeom prst="rect">
                <a:avLst/>
              </a:prstGeom>
              <a:blipFill>
                <a:blip r:embed="rId5"/>
                <a:stretch>
                  <a:fillRect l="-4573" t="-11864" b="-237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6175BD3-1433-8945-9589-4C0D773E4C74}"/>
              </a:ext>
            </a:extLst>
          </p:cNvPr>
          <p:cNvCxnSpPr>
            <a:cxnSpLocks/>
          </p:cNvCxnSpPr>
          <p:nvPr/>
        </p:nvCxnSpPr>
        <p:spPr>
          <a:xfrm flipH="1">
            <a:off x="4932040" y="2708920"/>
            <a:ext cx="1152128" cy="241035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A708D9C7-41D0-8B48-849B-C10C991546E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041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каждом новом </a:t>
            </a:r>
            <a:r>
              <a:rPr lang="en-US" dirty="0"/>
              <a:t>“</a:t>
            </a:r>
            <a:r>
              <a:rPr lang="ru-RU" dirty="0"/>
              <a:t>за</a:t>
            </a:r>
            <a:r>
              <a:rPr lang="en-US" dirty="0"/>
              <a:t>” </a:t>
            </a:r>
            <a:r>
              <a:rPr lang="ru-RU" dirty="0"/>
              <a:t>или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”</a:t>
            </a:r>
            <a:r>
              <a:rPr lang="ru-RU" dirty="0"/>
              <a:t> обновляем параметры распределения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98DC777-9268-5544-8D79-74A3F0EECD38}"/>
              </a:ext>
            </a:extLst>
          </p:cNvPr>
          <p:cNvCxnSpPr>
            <a:cxnSpLocks/>
          </p:cNvCxnSpPr>
          <p:nvPr/>
        </p:nvCxnSpPr>
        <p:spPr>
          <a:xfrm>
            <a:off x="2034589" y="2983024"/>
            <a:ext cx="449179" cy="98243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E645F0-D9C8-E048-923E-20F4E92EC384}"/>
              </a:ext>
            </a:extLst>
          </p:cNvPr>
          <p:cNvSpPr/>
          <p:nvPr/>
        </p:nvSpPr>
        <p:spPr>
          <a:xfrm>
            <a:off x="910934" y="1794983"/>
            <a:ext cx="279697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Постепенно наша уверенность в оценке растёт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D618AA-9FAE-9544-8E88-80A21ADA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" y="3252599"/>
            <a:ext cx="6797968" cy="3163216"/>
          </a:xfrm>
          <a:prstGeom prst="rect">
            <a:avLst/>
          </a:prstGeom>
        </p:spPr>
      </p:pic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A708D9C7-41D0-8B48-849B-C10C991546E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0041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каждом новом </a:t>
            </a:r>
            <a:r>
              <a:rPr lang="en-US" dirty="0"/>
              <a:t>“</a:t>
            </a:r>
            <a:r>
              <a:rPr lang="ru-RU" dirty="0"/>
              <a:t>за</a:t>
            </a:r>
            <a:r>
              <a:rPr lang="en-US" dirty="0"/>
              <a:t>” </a:t>
            </a:r>
            <a:r>
              <a:rPr lang="ru-RU" dirty="0"/>
              <a:t>или </a:t>
            </a:r>
            <a:r>
              <a:rPr lang="en-US" dirty="0"/>
              <a:t>“</a:t>
            </a:r>
            <a:r>
              <a:rPr lang="ru-RU" dirty="0"/>
              <a:t>против</a:t>
            </a:r>
            <a:r>
              <a:rPr lang="en-US" dirty="0"/>
              <a:t>”</a:t>
            </a:r>
            <a:r>
              <a:rPr lang="ru-RU" dirty="0"/>
              <a:t> обновляем параметры распределения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F9DE7516-09F0-2949-BF3A-0AF17BECEE78}"/>
              </a:ext>
            </a:extLst>
          </p:cNvPr>
          <p:cNvSpPr/>
          <p:nvPr/>
        </p:nvSpPr>
        <p:spPr>
          <a:xfrm>
            <a:off x="806247" y="1804504"/>
            <a:ext cx="7150129" cy="112044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671195-130B-A84C-BD95-E984C6857CA1}"/>
              </a:ext>
            </a:extLst>
          </p:cNvPr>
          <p:cNvSpPr txBox="1"/>
          <p:nvPr/>
        </p:nvSpPr>
        <p:spPr>
          <a:xfrm>
            <a:off x="1460618" y="1956713"/>
            <a:ext cx="68838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Мы можем обновлять нашу модель по мере поступления данных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не делая расчётов с нуля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9FC69C9E-0791-7C4B-896D-2C3D8450F022}"/>
              </a:ext>
            </a:extLst>
          </p:cNvPr>
          <p:cNvSpPr/>
          <p:nvPr/>
        </p:nvSpPr>
        <p:spPr>
          <a:xfrm>
            <a:off x="966628" y="20033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0FAD175-EE2D-994D-ACAE-C2D7F45CAA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сортировки будем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квантиль апостериорного 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B0FAD175-EE2D-994D-ACAE-C2D7F45C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  <a:blipFill>
                <a:blip r:embed="rId4"/>
                <a:stretch>
                  <a:fillRect l="-2244" t="-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0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9A8536DC-9877-E849-8686-523876A3F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сортировки будем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квантиль апостериорного 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него можно вывести формулу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9A8536DC-9877-E849-8686-523876A3F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  <a:blipFill>
                <a:blip r:embed="rId4"/>
                <a:stretch>
                  <a:fillRect l="-2244" t="-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F1A5B1E9-19FF-3F4A-8B47-D350980F299A}"/>
                  </a:ext>
                </a:extLst>
              </p:cNvPr>
              <p:cNvSpPr/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.65⋅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F1A5B1E9-19FF-3F4A-8B47-D350980F2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1D7E11C3-77F6-4848-9DF1-8530D06A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сортировки будем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квантиль апостериорного 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него можно вывести формулу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Такая сортировка означает максимальную осторожность в объявлении комментария лучшим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1D7E11C3-77F6-4848-9DF1-8530D06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  <a:blipFill>
                <a:blip r:embed="rId4"/>
                <a:stretch>
                  <a:fillRect l="-2244" t="-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D180047A-28ED-CF45-AB72-24C2A034CF83}"/>
                  </a:ext>
                </a:extLst>
              </p:cNvPr>
              <p:cNvSpPr/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.65⋅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9">
                <a:extLst>
                  <a:ext uri="{FF2B5EF4-FFF2-40B4-BE49-F238E27FC236}">
                    <a16:creationId xmlns:a16="http://schemas.microsoft.com/office/drawing/2014/main" id="{D180047A-28ED-CF45-AB72-24C2A034C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6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сортировка комментариев на </a:t>
            </a:r>
            <a:r>
              <a:rPr lang="en-US" sz="3200" b="1" dirty="0">
                <a:solidFill>
                  <a:srgbClr val="28516A"/>
                </a:solidFill>
              </a:rPr>
              <a:t>Reddit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сортировки будем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квантиль апостериорного распределения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него можно вывести формулу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Такая сортировка означает максимальную осторожность в объявлении комментария лучшим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Такую систему можно расширить на оценки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присваиванием звёзд и другие рейтинги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324624"/>
              </a:xfrm>
              <a:prstGeom prst="rect">
                <a:avLst/>
              </a:prstGeom>
              <a:blipFill>
                <a:blip r:embed="rId4"/>
                <a:stretch>
                  <a:fillRect l="-2244" t="-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F97F612-9538-4C44-AADD-C6461DEC2B84}"/>
              </a:ext>
            </a:extLst>
          </p:cNvPr>
          <p:cNvSpPr txBox="1">
            <a:spLocks/>
          </p:cNvSpPr>
          <p:nvPr/>
        </p:nvSpPr>
        <p:spPr>
          <a:xfrm>
            <a:off x="806247" y="4869160"/>
            <a:ext cx="7726193" cy="642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CB6BF4-95FB-1C49-BE34-2A2F75204F2B}"/>
                  </a:ext>
                </a:extLst>
              </p:cNvPr>
              <p:cNvSpPr/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.65⋅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CB6BF4-95FB-1C49-BE34-2A2F75204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2" y="2420888"/>
                <a:ext cx="5194371" cy="1414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8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A8970FAA-C12C-8046-A44D-9231A9C81D4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6CC8405-39EE-3140-B97E-4EC9A996CCDD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4166394-8F86-0544-A602-6BBA2802EBF1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Основная проблема возникает с вычислением константы из знаменателя (сложные интегралы)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51249DB-6F6B-4845-AA79-4B20E292F2A9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8E7C0F56-E97F-FF45-B525-2A9D54E8F38A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Основная проблема возникает с вычислением константы из знаменателя (сложные интегралы)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Сопряжённые распределения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одна из ситуаций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его можно сделать в аналитическом виде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74D4010-DB1E-E74A-8810-C1AF28B45D55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1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Снова про наше незнание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Формулу для нашей уверенности в восходе солнца можно получить по теореме Байеса</a:t>
            </a:r>
          </a:p>
          <a:p>
            <a:r>
              <a:rPr lang="ru-RU" dirty="0"/>
              <a:t>Теорема Байеса – простое правило обновления уровня доверия к гипотезе</a:t>
            </a:r>
            <a:r>
              <a:rPr lang="en-US" dirty="0"/>
              <a:t>, </a:t>
            </a:r>
            <a:r>
              <a:rPr lang="ru-RU" dirty="0"/>
              <a:t>при получении новых доказательств</a:t>
            </a:r>
          </a:p>
          <a:p>
            <a:r>
              <a:rPr lang="ru-RU" dirty="0"/>
              <a:t>На самом деле мы используем этот принцип ежедневно</a:t>
            </a:r>
            <a:r>
              <a:rPr lang="en-US" dirty="0"/>
              <a:t>, </a:t>
            </a:r>
            <a:r>
              <a:rPr lang="ru-RU" dirty="0"/>
              <a:t>он очень естественен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4667A460-8E7D-7142-9F4C-82BAC2A669E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Основная проблема возникает с вычислением константы из знаменателя (сложные интегралы)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Сопряжённые распределения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одна из ситуаций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его можно сделать в аналитическом виде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Даже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для простого случая с долями формулы оказываются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сложноватыми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D4B6F3C-2356-2649-90E1-9937C3AE31FB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4509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Полный байесовский вывод можно сделать не для всех распределений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распределения встречаются довольно редко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 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Основная проблема возникает с вычислением константы из знаменателя (сложные интегралы)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Сопряжённые распределения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одна из ситуаций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его можно сделать в аналитическом виде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Даже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для простого случая с долями формулы оказываются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сложноватыми</a:t>
            </a:r>
            <a:endParaRPr lang="ru-RU" sz="2400" dirty="0">
              <a:solidFill>
                <a:srgbClr val="373737"/>
              </a:solidFill>
              <a:latin typeface="Myriad Pro" pitchFamily="34" charset="0"/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Чтобы оценить модель с произвольным априорным распределением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нужны приближённые алгоритмы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D0F034E-C5B1-3744-BC0C-6A4CDEDCAF42}"/>
              </a:ext>
            </a:extLst>
          </p:cNvPr>
          <p:cNvSpPr txBox="1"/>
          <p:nvPr/>
        </p:nvSpPr>
        <p:spPr>
          <a:xfrm>
            <a:off x="636135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en.wikipedia.org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wiki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Conjugate_prior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MCMC-</a:t>
            </a:r>
            <a:r>
              <a:rPr lang="ru-RU" altLang="ru-RU" dirty="0"/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38801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Вычисление апостериорного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095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Аналитический подход</a:t>
            </a:r>
            <a:r>
              <a:rPr lang="en-US" dirty="0"/>
              <a:t>: </a:t>
            </a:r>
            <a:r>
              <a:rPr lang="ru-RU" dirty="0"/>
              <a:t>возникают вычислительные сложности</a:t>
            </a:r>
            <a:r>
              <a:rPr lang="en-US" dirty="0"/>
              <a:t>, </a:t>
            </a:r>
            <a:r>
              <a:rPr lang="ru-RU" dirty="0"/>
              <a:t>часто аналитически вычислить распределение невозможно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7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Вычисление апостериорного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095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Аналитический подход</a:t>
            </a:r>
            <a:r>
              <a:rPr lang="en-US" dirty="0"/>
              <a:t>: </a:t>
            </a:r>
            <a:r>
              <a:rPr lang="ru-RU" dirty="0"/>
              <a:t>возникают вычислительные сложности</a:t>
            </a:r>
            <a:r>
              <a:rPr lang="en-US" dirty="0"/>
              <a:t>, </a:t>
            </a:r>
            <a:r>
              <a:rPr lang="ru-RU" dirty="0"/>
              <a:t>часто аналитически вычислить распределение невозможно</a:t>
            </a:r>
          </a:p>
          <a:p>
            <a:r>
              <a:rPr lang="ru-RU" dirty="0"/>
              <a:t>Можно попробовать аппроксимировать неизвестное распределение каким-нибудь похожим на него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8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Вычисление апостериорного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095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Аналитический подход</a:t>
            </a:r>
            <a:r>
              <a:rPr lang="en-US" dirty="0"/>
              <a:t>: </a:t>
            </a:r>
            <a:r>
              <a:rPr lang="ru-RU" dirty="0"/>
              <a:t>возникают вычислительные сложности</a:t>
            </a:r>
            <a:r>
              <a:rPr lang="en-US" dirty="0"/>
              <a:t>, </a:t>
            </a:r>
            <a:r>
              <a:rPr lang="ru-RU" dirty="0"/>
              <a:t>часто аналитически вычислить распределение невозможно</a:t>
            </a:r>
          </a:p>
          <a:p>
            <a:r>
              <a:rPr lang="ru-RU" dirty="0"/>
              <a:t>Можно попробовать аппроксимировать неизвестное распределение каким-нибудь похожим на него </a:t>
            </a:r>
          </a:p>
          <a:p>
            <a:r>
              <a:rPr lang="ru-RU" dirty="0"/>
              <a:t>Можно попробовать алгоритма Монте-Карло по схеме Марковской цепи</a:t>
            </a:r>
            <a:r>
              <a:rPr lang="en-US" dirty="0"/>
              <a:t> (Markov Chain Monte Carlo, MCMC)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6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Вычисление апостериорного распределения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095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Аналитический подход</a:t>
            </a:r>
            <a:r>
              <a:rPr lang="en-US" dirty="0"/>
              <a:t>: </a:t>
            </a:r>
            <a:r>
              <a:rPr lang="ru-RU" dirty="0"/>
              <a:t>возникают вычислительные сложности</a:t>
            </a:r>
            <a:r>
              <a:rPr lang="en-US" dirty="0"/>
              <a:t>, </a:t>
            </a:r>
            <a:r>
              <a:rPr lang="ru-RU" dirty="0"/>
              <a:t>часто аналитически вычислить распределение невозможно</a:t>
            </a:r>
          </a:p>
          <a:p>
            <a:r>
              <a:rPr lang="ru-RU" dirty="0"/>
              <a:t>Можно попробовать аппроксимировать неизвестное распределение каким-нибудь похожим на него </a:t>
            </a:r>
          </a:p>
          <a:p>
            <a:r>
              <a:rPr lang="ru-RU" dirty="0"/>
              <a:t>Можно попробовать алгоритма Монте-Карло по схеме Марковской цепи</a:t>
            </a:r>
            <a:r>
              <a:rPr lang="en-US" dirty="0"/>
              <a:t> (Markov Chain Monte Carlo, MCMC)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5D4546C4-C0D6-D840-9645-008702ED17F1}"/>
              </a:ext>
            </a:extLst>
          </p:cNvPr>
          <p:cNvSpPr/>
          <p:nvPr/>
        </p:nvSpPr>
        <p:spPr>
          <a:xfrm>
            <a:off x="683568" y="4077072"/>
            <a:ext cx="7910607" cy="1343533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0F602-6FA1-B44C-82E9-5DDD48CC964D}"/>
              </a:ext>
            </a:extLst>
          </p:cNvPr>
          <p:cNvSpPr txBox="1"/>
          <p:nvPr/>
        </p:nvSpPr>
        <p:spPr>
          <a:xfrm>
            <a:off x="1298889" y="4213853"/>
            <a:ext cx="729528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MCMC </a:t>
            </a:r>
            <a:r>
              <a:rPr lang="ru-RU" sz="2400" dirty="0">
                <a:solidFill>
                  <a:srgbClr val="C0504D"/>
                </a:solidFill>
              </a:rPr>
              <a:t>сгенерирует нам выборку из апостериорного распределения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в аналитическом виде формулу мы знать не будем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16A42BA9-A487-2B47-8298-9C017BE4B885}"/>
              </a:ext>
            </a:extLst>
          </p:cNvPr>
          <p:cNvSpPr/>
          <p:nvPr/>
        </p:nvSpPr>
        <p:spPr>
          <a:xfrm>
            <a:off x="848030" y="421385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4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C4EAA907-9655-CD45-8BD4-88F8DA2005D8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5" name="Прямоугольник 5">
            <a:extLst>
              <a:ext uri="{FF2B5EF4-FFF2-40B4-BE49-F238E27FC236}">
                <a16:creationId xmlns:a16="http://schemas.microsoft.com/office/drawing/2014/main" id="{86858B22-02EC-8847-9340-E5125C776999}"/>
              </a:ext>
            </a:extLst>
          </p:cNvPr>
          <p:cNvSpPr/>
          <p:nvPr/>
        </p:nvSpPr>
        <p:spPr>
          <a:xfrm>
            <a:off x="3469702" y="3477671"/>
            <a:ext cx="224420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Король Марков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3" name="Прямоугольник 15">
            <a:extLst>
              <a:ext uri="{FF2B5EF4-FFF2-40B4-BE49-F238E27FC236}">
                <a16:creationId xmlns:a16="http://schemas.microsoft.com/office/drawing/2014/main" id="{31550FB9-D90F-FD4E-9513-1CE7B3B91CAB}"/>
              </a:ext>
            </a:extLst>
          </p:cNvPr>
          <p:cNvSpPr/>
          <p:nvPr/>
        </p:nvSpPr>
        <p:spPr>
          <a:xfrm>
            <a:off x="2915816" y="5949280"/>
            <a:ext cx="352821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Архипелаг Метрополиса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00E3D8D1-C4FA-A540-A183-CE2C7C7D0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8E8062F-4EEC-DD44-B7EE-325A82D5F1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9A08D77-9CF7-3340-AB64-D9C2620B51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C550A921-C761-BD4B-B0B5-3B70206A5D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399AE917-8CE7-8041-A154-73C5C9649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F7417A2-588A-0343-8597-4FE8140AA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54EAFF4-CD89-2443-97C8-8DB6AABBE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EBDACD32-B307-1E4F-A4B9-30F00463B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9F97CB-CD7D-8343-BE3E-0E11B407A747}"/>
              </a:ext>
            </a:extLst>
          </p:cNvPr>
          <p:cNvSpPr/>
          <p:nvPr/>
        </p:nvSpPr>
        <p:spPr>
          <a:xfrm>
            <a:off x="3469702" y="3477671"/>
            <a:ext cx="224420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Король Марков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D43D087-DC18-044D-BF2A-EE30FA3591CC}"/>
              </a:ext>
            </a:extLst>
          </p:cNvPr>
          <p:cNvSpPr/>
          <p:nvPr/>
        </p:nvSpPr>
        <p:spPr>
          <a:xfrm>
            <a:off x="2915816" y="5949280"/>
            <a:ext cx="352821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Архипелаг Метрополиса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749027-87C9-DD48-85B7-D0E711E00284}"/>
              </a:ext>
            </a:extLst>
          </p:cNvPr>
          <p:cNvSpPr/>
          <p:nvPr/>
        </p:nvSpPr>
        <p:spPr>
          <a:xfrm>
            <a:off x="1043608" y="1580561"/>
            <a:ext cx="736238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Обязательство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король обещает посетить каждый остров пропорционально численности его населения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68FF00B-3BAD-9E48-988A-525B0E147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C08BF469-56D2-5649-950C-84EB32F13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DE9827B-4A80-4C4F-82DF-9EB7ADC055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EAD5C28-47F4-454C-B828-8C8B630EDC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B0F4A48C-9C26-8842-8622-978F5001C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4B8FECCF-F247-4E43-BD21-B265E53AA2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9F419BB-9B48-2C41-9798-D65A0C2C9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22EBBE06-1DDE-294F-BD38-1A46C7EC4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81A0D0DC-6636-F04D-8F2A-F74E18D83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73B1A4B-0A7C-A145-9415-183D6A406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3A789F4-D8A2-B442-88E7-F263CE2561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DBF44-78E9-6F44-9313-24EF810ED7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C6B0750-1434-D840-9A6B-D52BC9B60E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B99D5F7-3BB5-6E40-9619-17AAA01BF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D6CD4EBA-503B-654D-8B13-D2D85661A3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AB17966-B5DB-4D4A-9354-A27F145DCE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28" name="Прямоугольник 22">
            <a:extLst>
              <a:ext uri="{FF2B5EF4-FFF2-40B4-BE49-F238E27FC236}">
                <a16:creationId xmlns:a16="http://schemas.microsoft.com/office/drawing/2014/main" id="{0C9DA15F-68F0-F44B-83C0-8F89E4243E53}"/>
              </a:ext>
            </a:extLst>
          </p:cNvPr>
          <p:cNvSpPr/>
          <p:nvPr/>
        </p:nvSpPr>
        <p:spPr>
          <a:xfrm>
            <a:off x="1132972" y="692696"/>
            <a:ext cx="73994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0D2DF-9BA6-EF42-B6C8-5C3C01E11746}"/>
              </a:ext>
            </a:extLst>
          </p:cNvPr>
          <p:cNvSpPr txBox="1"/>
          <p:nvPr/>
        </p:nvSpPr>
        <p:spPr>
          <a:xfrm>
            <a:off x="611932" y="692696"/>
            <a:ext cx="50368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0.</a:t>
            </a:r>
          </a:p>
          <a:p>
            <a:pPr>
              <a:spcAft>
                <a:spcPts val="1800"/>
              </a:spcAft>
            </a:pPr>
            <a:endParaRPr lang="en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ACED5A0-1DF7-2F4D-A8D7-39037CD1544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6336704" cy="5616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9F39E4B1-03A5-8C48-BDBA-508091768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7CA6C0-89B0-2148-9EBC-C790F614B96E}"/>
                  </a:ext>
                </a:extLst>
              </p:cNvPr>
              <p:cNvSpPr/>
              <p:nvPr/>
            </p:nvSpPr>
            <p:spPr>
              <a:xfrm>
                <a:off x="3391301" y="3533626"/>
                <a:ext cx="42351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7CA6C0-89B0-2148-9EBC-C790F614B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01" y="3533626"/>
                <a:ext cx="423513" cy="783804"/>
              </a:xfrm>
              <a:prstGeom prst="rect">
                <a:avLst/>
              </a:prstGeom>
              <a:blipFill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D257B99-4B4D-AB4A-9610-122F79F8E4B6}"/>
                  </a:ext>
                </a:extLst>
              </p:cNvPr>
              <p:cNvSpPr/>
              <p:nvPr/>
            </p:nvSpPr>
            <p:spPr>
              <a:xfrm>
                <a:off x="5355371" y="3552705"/>
                <a:ext cx="42351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D257B99-4B4D-AB4A-9610-122F79F8E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71" y="3552705"/>
                <a:ext cx="423513" cy="783804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3">
            <a:extLst>
              <a:ext uri="{FF2B5EF4-FFF2-40B4-BE49-F238E27FC236}">
                <a16:creationId xmlns:a16="http://schemas.microsoft.com/office/drawing/2014/main" id="{D6D28891-9339-6D48-802C-E9298356B2B4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7F410BF1-4FD5-5746-8AB6-7AACF4397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BD40F3-27D9-A54B-B383-195FC66B2F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CE63838-7061-0449-906F-9A2B860505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22D9CA7-2DB3-BF4F-AC1A-C42222B563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0DA3E428-B160-164B-85EC-CB4C92B2E8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BB94E2E-C9E3-2548-8FB7-14D6A976BC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D9BD9160-E86B-5140-8333-5F14AB5F58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79AE6D7-35A7-B848-B66B-E9DC81C9ED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4" name="Прямоугольник 22">
            <a:extLst>
              <a:ext uri="{FF2B5EF4-FFF2-40B4-BE49-F238E27FC236}">
                <a16:creationId xmlns:a16="http://schemas.microsoft.com/office/drawing/2014/main" id="{E655B985-42BA-8C4D-82C5-EC2CEBA1387E}"/>
              </a:ext>
            </a:extLst>
          </p:cNvPr>
          <p:cNvSpPr/>
          <p:nvPr/>
        </p:nvSpPr>
        <p:spPr>
          <a:xfrm>
            <a:off x="1132972" y="692696"/>
            <a:ext cx="7399468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rgbClr val="C0504D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AEC3CA-566F-D445-86AD-A9FD6EB49508}"/>
              </a:ext>
            </a:extLst>
          </p:cNvPr>
          <p:cNvSpPr txBox="1"/>
          <p:nvPr/>
        </p:nvSpPr>
        <p:spPr>
          <a:xfrm>
            <a:off x="611932" y="692696"/>
            <a:ext cx="50368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1.</a:t>
            </a:r>
            <a:br>
              <a:rPr lang="en-RU" sz="2400" dirty="0">
                <a:solidFill>
                  <a:srgbClr val="C0504D"/>
                </a:solidFill>
              </a:rPr>
            </a:br>
            <a:endParaRPr lang="en-RU" sz="2400" dirty="0">
              <a:solidFill>
                <a:srgbClr val="C0504D"/>
              </a:solidFill>
            </a:endParaRPr>
          </a:p>
          <a:p>
            <a:pPr>
              <a:spcAft>
                <a:spcPts val="1800"/>
              </a:spcAft>
            </a:pPr>
            <a:endParaRPr lang="en-RU" sz="2400" dirty="0">
              <a:solidFill>
                <a:srgbClr val="C0504D"/>
              </a:solidFill>
            </a:endParaRPr>
          </a:p>
        </p:txBody>
      </p:sp>
      <p:cxnSp>
        <p:nvCxnSpPr>
          <p:cNvPr id="36" name="Прямая со стрелкой 23">
            <a:extLst>
              <a:ext uri="{FF2B5EF4-FFF2-40B4-BE49-F238E27FC236}">
                <a16:creationId xmlns:a16="http://schemas.microsoft.com/office/drawing/2014/main" id="{F45CFA0D-9BAB-084F-8940-89C1362A8602}"/>
              </a:ext>
            </a:extLst>
          </p:cNvPr>
          <p:cNvCxnSpPr>
            <a:cxnSpLocks/>
          </p:cNvCxnSpPr>
          <p:nvPr/>
        </p:nvCxnSpPr>
        <p:spPr>
          <a:xfrm flipH="1">
            <a:off x="3674319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7" name="Прямоугольник 3">
            <a:extLst>
              <a:ext uri="{FF2B5EF4-FFF2-40B4-BE49-F238E27FC236}">
                <a16:creationId xmlns:a16="http://schemas.microsoft.com/office/drawing/2014/main" id="{0BE26B53-927A-9840-BCE3-0C79F753758A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cxnSp>
        <p:nvCxnSpPr>
          <p:cNvPr id="28" name="Прямая со стрелкой 23">
            <a:extLst>
              <a:ext uri="{FF2B5EF4-FFF2-40B4-BE49-F238E27FC236}">
                <a16:creationId xmlns:a16="http://schemas.microsoft.com/office/drawing/2014/main" id="{CC85C88D-B4EA-3D4E-8EA9-CB3CC2A8FC95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5">
                <a:extLst>
                  <a:ext uri="{FF2B5EF4-FFF2-40B4-BE49-F238E27FC236}">
                    <a16:creationId xmlns:a16="http://schemas.microsoft.com/office/drawing/2014/main" id="{39BE38B0-40CF-C044-ACC3-4BF8D4DBC023}"/>
                  </a:ext>
                </a:extLst>
              </p:cNvPr>
              <p:cNvSpPr/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5">
                <a:extLst>
                  <a:ext uri="{FF2B5EF4-FFF2-40B4-BE49-F238E27FC236}">
                    <a16:creationId xmlns:a16="http://schemas.microsoft.com/office/drawing/2014/main" id="{39BE38B0-40CF-C044-ACC3-4BF8D4DBC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54A132A6-DDA0-1E48-A38D-12D9922BF2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9151E53-E5C2-2345-916E-12D626F1D3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A9118192-1A0A-5A4D-A4AF-D6D6B045B2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1D8DC560-0B22-FE46-B53F-9F6173406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CC2AF035-8571-3E43-A9B9-33F0D8FD8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83B02CD9-8AE8-8C40-B8AB-5CCDE135CF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F54026B-78B5-5049-AA09-6D3566C92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F20316B1-8FA1-F54F-B233-C95BB33CBA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8" name="Прямоугольник 22">
            <a:extLst>
              <a:ext uri="{FF2B5EF4-FFF2-40B4-BE49-F238E27FC236}">
                <a16:creationId xmlns:a16="http://schemas.microsoft.com/office/drawing/2014/main" id="{D4C99E47-713D-1647-A4CA-4A839D48E58F}"/>
              </a:ext>
            </a:extLst>
          </p:cNvPr>
          <p:cNvSpPr/>
          <p:nvPr/>
        </p:nvSpPr>
        <p:spPr>
          <a:xfrm>
            <a:off x="1132972" y="692696"/>
            <a:ext cx="739946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chemeClr val="tx1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Находит популяцию выбранного им острова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8F9FD2-4012-DA42-B58F-081338DD8925}"/>
              </a:ext>
            </a:extLst>
          </p:cNvPr>
          <p:cNvSpPr txBox="1"/>
          <p:nvPr/>
        </p:nvSpPr>
        <p:spPr>
          <a:xfrm>
            <a:off x="611932" y="692696"/>
            <a:ext cx="50368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2616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2791C64-530F-E04F-8CBB-47DC4A093855}"/>
              </a:ext>
            </a:extLst>
          </p:cNvPr>
          <p:cNvCxnSpPr>
            <a:cxnSpLocks/>
          </p:cNvCxnSpPr>
          <p:nvPr/>
        </p:nvCxnSpPr>
        <p:spPr>
          <a:xfrm>
            <a:off x="5129631" y="4371603"/>
            <a:ext cx="437497" cy="41951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4810A6-3E8C-2244-AFC1-5417926DD826}"/>
                  </a:ext>
                </a:extLst>
              </p:cNvPr>
              <p:cNvSpPr/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4810A6-3E8C-2244-AFC1-5417926DD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62" y="5723611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8A8C5DC-8505-3846-857D-5704DDD88503}"/>
                  </a:ext>
                </a:extLst>
              </p:cNvPr>
              <p:cNvSpPr/>
              <p:nvPr/>
            </p:nvSpPr>
            <p:spPr>
              <a:xfrm>
                <a:off x="4422891" y="5740996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8A8C5DC-8505-3846-857D-5704DDD88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91" y="5740996"/>
                <a:ext cx="49398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36F1C7B5-1ECC-1640-B2EE-C5FC0C2B42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0" y="4029172"/>
            <a:ext cx="721182" cy="66346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5673C940-D134-BD4F-990B-317B1F4A21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EF75ADA-2E4B-1E46-B88E-A56AFEA4BE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99E69A01-94CE-8D42-939D-0ED644859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2806F71C-3B70-E44D-98E1-BFD86F927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B6467A-894C-C649-956D-CDCFB2193D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A679F3BD-998D-4B43-BC66-B25DD1C96F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2489644D-2D78-B540-822B-929A5DEFBA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p:sp>
        <p:nvSpPr>
          <p:cNvPr id="37" name="Прямоугольник 22">
            <a:extLst>
              <a:ext uri="{FF2B5EF4-FFF2-40B4-BE49-F238E27FC236}">
                <a16:creationId xmlns:a16="http://schemas.microsoft.com/office/drawing/2014/main" id="{7F56DEB8-8C5A-B245-99E4-013E7E0427A3}"/>
              </a:ext>
            </a:extLst>
          </p:cNvPr>
          <p:cNvSpPr/>
          <p:nvPr/>
        </p:nvSpPr>
        <p:spPr>
          <a:xfrm>
            <a:off x="1132972" y="692696"/>
            <a:ext cx="7399468" cy="2539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приезжает на случайный первый остров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Король с вероятностью 0</a:t>
            </a:r>
            <a:r>
              <a:rPr lang="en-US" sz="2400" dirty="0">
                <a:solidFill>
                  <a:schemeClr val="tx1"/>
                </a:solidFill>
                <a:latin typeface="Myriad Pro" pitchFamily="34" charset="0"/>
              </a:rPr>
              <a:t>.</a:t>
            </a: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5 выбирает один из соседних к нему островов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Myriad Pro" pitchFamily="34" charset="0"/>
              </a:rPr>
              <a:t>Находит популяцию выбранного им острова</a:t>
            </a:r>
            <a:endParaRPr lang="en-US" sz="2400" dirty="0">
              <a:solidFill>
                <a:schemeClr val="tx1"/>
              </a:solidFill>
              <a:latin typeface="Myriad Pro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Находит популяцию текущего острова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41AA34-C5EB-1147-8BCD-0AA6A9C0A7A9}"/>
              </a:ext>
            </a:extLst>
          </p:cNvPr>
          <p:cNvSpPr txBox="1"/>
          <p:nvPr/>
        </p:nvSpPr>
        <p:spPr>
          <a:xfrm>
            <a:off x="611932" y="692696"/>
            <a:ext cx="503684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176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BA37C29D-F046-EA47-8609-7F58E0302E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2" y="4029172"/>
            <a:ext cx="721182" cy="663466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F7B70A10-1088-C144-86EF-D4BA0E41AA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F21FB20-E193-9340-8758-4C02BEE53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E2AC6A5D-2C97-E447-A482-0FD095A146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D64FA26-3A3B-064A-BB23-0161B4628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92FE8EA2-CE10-B547-8FA6-082CE0889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8259F70-E445-6243-907D-4A7E097F1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6D1A16CC-E857-7D4A-B553-2E8FC1CCC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2">
                <a:extLst>
                  <a:ext uri="{FF2B5EF4-FFF2-40B4-BE49-F238E27FC236}">
                    <a16:creationId xmlns:a16="http://schemas.microsoft.com/office/drawing/2014/main" id="{A3E94CD2-C1F9-DC48-BEB7-6EC1C14C68F9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31512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22">
                <a:extLst>
                  <a:ext uri="{FF2B5EF4-FFF2-40B4-BE49-F238E27FC236}">
                    <a16:creationId xmlns:a16="http://schemas.microsoft.com/office/drawing/2014/main" id="{A3E94CD2-C1F9-DC48-BEB7-6EC1C14C6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3151247"/>
              </a:xfrm>
              <a:prstGeom prst="rect">
                <a:avLst/>
              </a:prstGeom>
              <a:blipFill>
                <a:blip r:embed="rId6"/>
                <a:stretch>
                  <a:fillRect l="-2573" t="-2811" r="-2058" b="-365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3746F65-92F7-CE47-99CE-C3A6476ED8EE}"/>
              </a:ext>
            </a:extLst>
          </p:cNvPr>
          <p:cNvSpPr txBox="1"/>
          <p:nvPr/>
        </p:nvSpPr>
        <p:spPr>
          <a:xfrm>
            <a:off x="611932" y="692696"/>
            <a:ext cx="503684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59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A6ECFB0C-4B2A-4740-9E1C-8D3B7CC082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2" y="4029172"/>
            <a:ext cx="721182" cy="663466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63567E1-2C0B-1343-8A1F-6B71B63EB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2" y="4941168"/>
            <a:ext cx="861478" cy="782443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65B75A35-2FF0-8240-9F12-2A2876F808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0" y="4941168"/>
            <a:ext cx="861478" cy="782443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E717DC5B-EA97-A540-A308-C00C7E22FE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98" y="4941168"/>
            <a:ext cx="861478" cy="782443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D193185-6B5E-7E49-85B5-94D65FCB8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4941168"/>
            <a:ext cx="861478" cy="782443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E563FD1-0C17-494C-88D4-B5420016F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14" y="4941168"/>
            <a:ext cx="861478" cy="78244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75EB426-D191-564D-81E4-CEB85BEBB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2" y="4941168"/>
            <a:ext cx="861478" cy="782443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4A0D2CB0-8EAB-484A-BE8D-7BDFF7823F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941168"/>
            <a:ext cx="861478" cy="782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2">
                <a:extLst>
                  <a:ext uri="{FF2B5EF4-FFF2-40B4-BE49-F238E27FC236}">
                    <a16:creationId xmlns:a16="http://schemas.microsoft.com/office/drawing/2014/main" id="{CFDA7701-B5D8-3546-8FBA-EB8EAAF59D82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375141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C0504D"/>
                    </a:solidFill>
                    <a:latin typeface="Myriad Pro" pitchFamily="34" charset="0"/>
                  </a:rPr>
                  <a:t>Повторяет пункты 1-4 заново</a:t>
                </a:r>
                <a:endParaRPr lang="en-US" sz="2400" dirty="0">
                  <a:solidFill>
                    <a:srgbClr val="C0504D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22">
                <a:extLst>
                  <a:ext uri="{FF2B5EF4-FFF2-40B4-BE49-F238E27FC236}">
                    <a16:creationId xmlns:a16="http://schemas.microsoft.com/office/drawing/2014/main" id="{CFDA7701-B5D8-3546-8FBA-EB8EAAF5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3751412"/>
              </a:xfrm>
              <a:prstGeom prst="rect">
                <a:avLst/>
              </a:prstGeom>
              <a:blipFill>
                <a:blip r:embed="rId6"/>
                <a:stretch>
                  <a:fillRect l="-2573" t="-2365" r="-2058" b="-148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B5DC4C1-E166-424F-9F21-9FD19416D7B5}"/>
              </a:ext>
            </a:extLst>
          </p:cNvPr>
          <p:cNvSpPr txBox="1"/>
          <p:nvPr/>
        </p:nvSpPr>
        <p:spPr>
          <a:xfrm>
            <a:off x="611932" y="692696"/>
            <a:ext cx="503684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4</a:t>
            </a:r>
          </a:p>
          <a:p>
            <a:pPr>
              <a:spcAft>
                <a:spcPts val="1800"/>
              </a:spcAft>
            </a:pPr>
            <a:r>
              <a:rPr lang="en-RU" sz="2400" dirty="0">
                <a:solidFill>
                  <a:srgbClr val="C0504D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6814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7751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F07EA41-5ACF-A142-912A-E725B67FA65B}"/>
                  </a:ext>
                </a:extLst>
              </p:cNvPr>
              <p:cNvSpPr/>
              <p:nvPr/>
            </p:nvSpPr>
            <p:spPr>
              <a:xfrm>
                <a:off x="1132972" y="692696"/>
                <a:ext cx="7399468" cy="44285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приезжает на случайный первый остров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Король с вероятностью 0</a:t>
                </a:r>
                <a:r>
                  <a:rPr lang="en-US" sz="2400" dirty="0">
                    <a:solidFill>
                      <a:schemeClr val="tx1"/>
                    </a:solidFill>
                    <a:latin typeface="Myriad Pro" pitchFamily="34" charset="0"/>
                  </a:rPr>
                  <a:t>.</a:t>
                </a: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5 выбирает один из соседних к нему островов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выбранного им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Находит популяцию текущего острова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Переезжает на новый остров с вероятностью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chemeClr val="tx1"/>
                    </a:solidFill>
                    <a:latin typeface="Myriad Pro" pitchFamily="34" charset="0"/>
                  </a:rPr>
                  <a:t>Повторяет пункты 1-4 заново</a:t>
                </a: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F07EA41-5ACF-A142-912A-E725B67FA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2" y="692696"/>
                <a:ext cx="7399468" cy="4428520"/>
              </a:xfrm>
              <a:prstGeom prst="rect">
                <a:avLst/>
              </a:prstGeom>
              <a:blipFill>
                <a:blip r:embed="rId4"/>
                <a:stretch>
                  <a:fillRect l="-2573" t="-2000" r="-20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">
            <a:extLst>
              <a:ext uri="{FF2B5EF4-FFF2-40B4-BE49-F238E27FC236}">
                <a16:creationId xmlns:a16="http://schemas.microsoft.com/office/drawing/2014/main" id="{17FEA8CF-EC32-7D40-B801-2B341C2AAFE8}"/>
              </a:ext>
            </a:extLst>
          </p:cNvPr>
          <p:cNvSpPr/>
          <p:nvPr/>
        </p:nvSpPr>
        <p:spPr>
          <a:xfrm>
            <a:off x="1043608" y="4944462"/>
            <a:ext cx="6624017" cy="136485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6A73E-8F66-004A-ABD5-45AA3F8C5B80}"/>
              </a:ext>
            </a:extLst>
          </p:cNvPr>
          <p:cNvSpPr txBox="1"/>
          <p:nvPr/>
        </p:nvSpPr>
        <p:spPr>
          <a:xfrm>
            <a:off x="1907704" y="5057308"/>
            <a:ext cx="67159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Эта процедура гарантирует посещение </a:t>
            </a:r>
            <a:br>
              <a:rPr lang="en-US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каждого острова пропорционально его </a:t>
            </a:r>
            <a:br>
              <a:rPr lang="en-US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населению в долгосрочной перспективе</a:t>
            </a: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F3B9C21-9083-8241-BA59-9E4C0F2755E2}"/>
              </a:ext>
            </a:extLst>
          </p:cNvPr>
          <p:cNvSpPr/>
          <p:nvPr/>
        </p:nvSpPr>
        <p:spPr>
          <a:xfrm>
            <a:off x="1328985" y="5082537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1FB04-F7AB-514A-ACD6-A216502F3DD8}"/>
              </a:ext>
            </a:extLst>
          </p:cNvPr>
          <p:cNvSpPr txBox="1"/>
          <p:nvPr/>
        </p:nvSpPr>
        <p:spPr>
          <a:xfrm>
            <a:off x="611932" y="692696"/>
            <a:ext cx="503684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0.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1.</a:t>
            </a:r>
            <a:br>
              <a:rPr lang="en-RU" sz="2400" dirty="0"/>
            </a:br>
            <a:endParaRPr lang="en-RU" sz="2400" dirty="0"/>
          </a:p>
          <a:p>
            <a:pPr>
              <a:spcAft>
                <a:spcPts val="1800"/>
              </a:spcAft>
            </a:pPr>
            <a:r>
              <a:rPr lang="en-RU" sz="2400" dirty="0"/>
              <a:t>2.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3.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4</a:t>
            </a:r>
          </a:p>
          <a:p>
            <a:pPr>
              <a:spcAft>
                <a:spcPts val="1800"/>
              </a:spcAft>
            </a:pPr>
            <a:r>
              <a:rPr lang="en-RU" sz="2400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12836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37F785-9762-D145-B60C-26195FE2C237}"/>
              </a:ext>
            </a:extLst>
          </p:cNvPr>
          <p:cNvSpPr/>
          <p:nvPr/>
        </p:nvSpPr>
        <p:spPr>
          <a:xfrm>
            <a:off x="596873" y="692696"/>
            <a:ext cx="7719543" cy="17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Пусть у нас есть 10 островов с населением 1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,2,3,…,10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человек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Запустим алгоритм и нарисуем на картинке в какой момент на каком острове был король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589B2-F2AA-4B49-BF5E-B94DE6703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590610"/>
            <a:ext cx="7269892" cy="26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328CD-5374-E84F-AE07-DAAD617C9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676659"/>
            <a:ext cx="7269892" cy="26715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D35FA-64B2-854E-A557-AA94BDB27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590610"/>
            <a:ext cx="7269892" cy="267156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8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Марковская цепь из визитов короля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DF3B0A-76BB-6C4D-84B0-25C77E145A79}"/>
              </a:ext>
            </a:extLst>
          </p:cNvPr>
          <p:cNvSpPr/>
          <p:nvPr/>
        </p:nvSpPr>
        <p:spPr>
          <a:xfrm>
            <a:off x="5940152" y="2768198"/>
            <a:ext cx="276171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Пропорция посещений сходится к населению островов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52C987F-AC38-9443-A581-D1EA7527ACD5}"/>
              </a:ext>
            </a:extLst>
          </p:cNvPr>
          <p:cNvSpPr/>
          <p:nvPr/>
        </p:nvSpPr>
        <p:spPr>
          <a:xfrm>
            <a:off x="4067944" y="1181606"/>
            <a:ext cx="143435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спустя 200  недель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F905E-D8C8-6244-BA25-6ED2ED303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2636912"/>
            <a:ext cx="3162300" cy="1739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85156E-96AB-3849-B4C5-E6343CBD4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680988"/>
            <a:ext cx="3098800" cy="17399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72F6F7-812F-C147-91D1-BD4B277F4FB5}"/>
              </a:ext>
            </a:extLst>
          </p:cNvPr>
          <p:cNvSpPr/>
          <p:nvPr/>
        </p:nvSpPr>
        <p:spPr>
          <a:xfrm>
            <a:off x="4067944" y="3209538"/>
            <a:ext cx="143435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спустя 500  недель</a:t>
            </a:r>
            <a:endParaRPr lang="en-US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A80072-DF58-F94C-BA34-906D29034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4581128"/>
            <a:ext cx="31623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9A602A9-D0EE-5149-AD47-12D66CF6672B}"/>
                  </a:ext>
                </a:extLst>
              </p:cNvPr>
              <p:cNvSpPr/>
              <p:nvPr/>
            </p:nvSpPr>
            <p:spPr>
              <a:xfrm>
                <a:off x="4067944" y="5074853"/>
                <a:ext cx="1434357" cy="112178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спустя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 недель</a:t>
                </a:r>
                <a:endParaRPr lang="en-US" sz="2400" b="1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9A602A9-D0EE-5149-AD47-12D66CF66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074853"/>
                <a:ext cx="1434357" cy="1121782"/>
              </a:xfrm>
              <a:prstGeom prst="rect">
                <a:avLst/>
              </a:prstGeom>
              <a:blipFill>
                <a:blip r:embed="rId10"/>
                <a:stretch>
                  <a:fillRect t="-7778" b="-1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9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51541DA-815A-D14D-B4C3-DF1471A3D75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3661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Острова – возможные значения неизвестного параметра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5BDDB063-532D-194B-B88A-0D656FB96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1080120" cy="99368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A38269-545C-E641-8EE5-3A27854FD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21035"/>
            <a:ext cx="1249100" cy="11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187CC9F6-65C7-154A-BEC7-CB66238D4E7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6336704" cy="5616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2D10B32A-4893-EE42-891A-F1BDA842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EF8F821-A9C8-7544-A2B5-46BBCA6F983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3661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Острова – возможные значения неизвестного параметра</a:t>
            </a:r>
          </a:p>
          <a:p>
            <a:r>
              <a:rPr lang="ru-RU" dirty="0"/>
              <a:t>Число жителей – значения плотности апостериорного распределения </a:t>
            </a:r>
          </a:p>
          <a:p>
            <a:endParaRPr lang="ru-RU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56FA00AF-A4F2-DD4E-B678-E22B7D499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1080120" cy="99368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C93796-83A2-6246-A3E5-15A9D61B2E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21035"/>
            <a:ext cx="1249100" cy="11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784A9146-B80C-BA46-A576-58F92AEA2DF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3661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Острова – возможные значения неизвестного параметра</a:t>
            </a:r>
          </a:p>
          <a:p>
            <a:r>
              <a:rPr lang="ru-RU" dirty="0"/>
              <a:t>Число жителей – значения плотности апостериорного распределения </a:t>
            </a:r>
          </a:p>
          <a:p>
            <a:r>
              <a:rPr lang="ru-RU" dirty="0"/>
              <a:t>Правила переезда на новый остров можно задавать </a:t>
            </a:r>
            <a:br>
              <a:rPr lang="en-US" dirty="0"/>
            </a:br>
            <a:r>
              <a:rPr lang="ru-RU" dirty="0"/>
              <a:t>по-разному ⇒ различные алгоритмы</a:t>
            </a:r>
          </a:p>
          <a:p>
            <a:endParaRPr lang="ru-RU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5C34DF32-688A-904F-A422-997DF9C4A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1080120" cy="99368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349C71B-2B8A-5441-9EAF-5F2F6A5FC0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21035"/>
            <a:ext cx="1249100" cy="11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4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3661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Острова – возможные значения неизвестного параметра</a:t>
            </a:r>
          </a:p>
          <a:p>
            <a:r>
              <a:rPr lang="ru-RU" dirty="0"/>
              <a:t>Число жителей – значения плотности апостериорного распределения </a:t>
            </a:r>
          </a:p>
          <a:p>
            <a:r>
              <a:rPr lang="ru-RU" dirty="0"/>
              <a:t>Правила переезда на новый остров можно задавать </a:t>
            </a:r>
            <a:br>
              <a:rPr lang="en-US" dirty="0"/>
            </a:br>
            <a:r>
              <a:rPr lang="ru-RU" dirty="0"/>
              <a:t>по-разному ⇒ различные алгоритмы</a:t>
            </a:r>
          </a:p>
          <a:p>
            <a:r>
              <a:rPr lang="ru-RU" dirty="0"/>
              <a:t>Главное – подобрать их так</a:t>
            </a:r>
            <a:r>
              <a:rPr lang="en-US" dirty="0"/>
              <a:t>, </a:t>
            </a:r>
            <a:r>
              <a:rPr lang="ru-RU" dirty="0"/>
              <a:t>чтобы итоговое распределение сошлось к апостериорному</a:t>
            </a:r>
            <a:endParaRPr lang="en-US" dirty="0"/>
          </a:p>
          <a:p>
            <a:endParaRPr lang="ru-RU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CDBE31EE-180E-7D41-AF77-51ACA28A4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1080120" cy="9936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872712-579F-C34F-B0C9-16E6D06C34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21035"/>
            <a:ext cx="1249100" cy="11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>
                <a:solidFill>
                  <a:srgbClr val="28516A"/>
                </a:solidFill>
              </a:rPr>
              <a:t>Алгоритм Метрополиса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D1C73B78-3ADC-484A-A842-717210A9FF3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472168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Алгоритм Метрополиса – простейшая версия алгоритма Монте-Карло по схеме Марковской цепи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Markov chain Monte Carlo, MCMC)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814524E9-E378-3A42-9D88-7093BA3C5260}"/>
              </a:ext>
            </a:extLst>
          </p:cNvPr>
          <p:cNvSpPr txBox="1">
            <a:spLocks/>
          </p:cNvSpPr>
          <p:nvPr/>
        </p:nvSpPr>
        <p:spPr>
          <a:xfrm>
            <a:off x="6012160" y="4360073"/>
            <a:ext cx="3131840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Андрей Андреевич Марков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0" name="Рисунок 2">
            <a:extLst>
              <a:ext uri="{FF2B5EF4-FFF2-40B4-BE49-F238E27FC236}">
                <a16:creationId xmlns:a16="http://schemas.microsoft.com/office/drawing/2014/main" id="{CFBFA08F-EF94-6842-A896-9B78C83B7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7" t="4517" r="4517" b="4517"/>
          <a:stretch/>
        </p:blipFill>
        <p:spPr>
          <a:xfrm>
            <a:off x="6316974" y="692696"/>
            <a:ext cx="2607394" cy="3389612"/>
          </a:xfrm>
          <a:prstGeom prst="ellipse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12000" y="6173913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</a:p>
        </p:txBody>
      </p:sp>
    </p:spTree>
    <p:extLst>
      <p:ext uri="{BB962C8B-B14F-4D97-AF65-F5344CB8AC3E}">
        <p14:creationId xmlns:p14="http://schemas.microsoft.com/office/powerpoint/2010/main" val="33690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79776C44-C08A-074F-9200-399FD7C0982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472168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Алгоритм Метрополиса – простейшая версия алгоритма Монте-Карло по схеме Марковской цепи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Markov chain Monte Carlo, MCMC)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последовательное извлечение значений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10" name="Рисунок 2">
            <a:extLst>
              <a:ext uri="{FF2B5EF4-FFF2-40B4-BE49-F238E27FC236}">
                <a16:creationId xmlns:a16="http://schemas.microsoft.com/office/drawing/2014/main" id="{C4A219E8-40CB-704C-9610-977B0D486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7" t="4517" r="4517" b="4517"/>
          <a:stretch/>
        </p:blipFill>
        <p:spPr>
          <a:xfrm>
            <a:off x="6316974" y="692696"/>
            <a:ext cx="2607394" cy="3389612"/>
          </a:xfrm>
          <a:prstGeom prst="ellipse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F455F863-5199-B548-B13A-07F70E20E0AF}"/>
              </a:ext>
            </a:extLst>
          </p:cNvPr>
          <p:cNvSpPr txBox="1">
            <a:spLocks/>
          </p:cNvSpPr>
          <p:nvPr/>
        </p:nvSpPr>
        <p:spPr>
          <a:xfrm>
            <a:off x="6012160" y="4360073"/>
            <a:ext cx="3131840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Андрей Андреевич Марков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854B81E3-69A5-FD4A-92A7-18D109AB95B1}"/>
              </a:ext>
            </a:extLst>
          </p:cNvPr>
          <p:cNvSpPr/>
          <p:nvPr/>
        </p:nvSpPr>
        <p:spPr>
          <a:xfrm>
            <a:off x="612000" y="6173913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</a:p>
        </p:txBody>
      </p:sp>
    </p:spTree>
    <p:extLst>
      <p:ext uri="{BB962C8B-B14F-4D97-AF65-F5344CB8AC3E}">
        <p14:creationId xmlns:p14="http://schemas.microsoft.com/office/powerpoint/2010/main" val="8420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FA61088-1B19-1448-9E45-15A4E1EA531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472168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Алгоритм Метрополиса – простейшая версия алгоритма Монте-Карло по схеме Марковской цепи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Markov chain Monte Carlo, MCMC)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последовательное извлечение значений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Маркова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текущего значения важно только предыдущее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остальная история неважна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10" name="Рисунок 2">
            <a:extLst>
              <a:ext uri="{FF2B5EF4-FFF2-40B4-BE49-F238E27FC236}">
                <a16:creationId xmlns:a16="http://schemas.microsoft.com/office/drawing/2014/main" id="{F2A96E72-6736-3A4A-B746-E6B16014A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7" t="4517" r="4517" b="4517"/>
          <a:stretch/>
        </p:blipFill>
        <p:spPr>
          <a:xfrm>
            <a:off x="6316974" y="692696"/>
            <a:ext cx="2607394" cy="3389612"/>
          </a:xfrm>
          <a:prstGeom prst="ellipse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C465A790-F220-9A49-980C-42B83FE881F3}"/>
              </a:ext>
            </a:extLst>
          </p:cNvPr>
          <p:cNvSpPr txBox="1">
            <a:spLocks/>
          </p:cNvSpPr>
          <p:nvPr/>
        </p:nvSpPr>
        <p:spPr>
          <a:xfrm>
            <a:off x="6012160" y="4360073"/>
            <a:ext cx="3131840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Андрей Андреевич Марков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0440CFE4-F7EF-534A-9C8C-78FB4C9C9A66}"/>
              </a:ext>
            </a:extLst>
          </p:cNvPr>
          <p:cNvSpPr/>
          <p:nvPr/>
        </p:nvSpPr>
        <p:spPr>
          <a:xfrm>
            <a:off x="612000" y="6173913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679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 Метрополиса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472168" cy="53732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Алгоритм Метрополиса – простейшая версия алгоритма Монте-Карло по схеме Марковской цепи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Markov chain Monte Carlo, MCMC)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последовательное извлечение значений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Цепь Маркова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текущего значения важно только предыдущее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остальная история неважна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Монте-Карло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симуляция идёт случайно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50C399-E305-3949-B6AD-308BC986F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7" t="4517" r="4517" b="4517"/>
          <a:stretch/>
        </p:blipFill>
        <p:spPr>
          <a:xfrm>
            <a:off x="6316974" y="692696"/>
            <a:ext cx="2607394" cy="3389612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C1A12226-1C26-8A45-A53A-33FB8279DC31}"/>
              </a:ext>
            </a:extLst>
          </p:cNvPr>
          <p:cNvSpPr txBox="1">
            <a:spLocks/>
          </p:cNvSpPr>
          <p:nvPr/>
        </p:nvSpPr>
        <p:spPr>
          <a:xfrm>
            <a:off x="6012160" y="4360073"/>
            <a:ext cx="3131840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Андрей Андреевич Марков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9F640E03-CC61-F147-9AB6-47EDE93A705F}"/>
              </a:ext>
            </a:extLst>
          </p:cNvPr>
          <p:cNvSpPr/>
          <p:nvPr/>
        </p:nvSpPr>
        <p:spPr>
          <a:xfrm>
            <a:off x="612000" y="6173913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</a:p>
        </p:txBody>
      </p:sp>
    </p:spTree>
    <p:extLst>
      <p:ext uri="{BB962C8B-B14F-4D97-AF65-F5344CB8AC3E}">
        <p14:creationId xmlns:p14="http://schemas.microsoft.com/office/powerpoint/2010/main" val="335963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MCMC-</a:t>
            </a:r>
            <a:r>
              <a:rPr lang="ru-RU" sz="3200" b="1" dirty="0">
                <a:solidFill>
                  <a:srgbClr val="28516A"/>
                </a:solidFill>
              </a:rPr>
              <a:t>стратегии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6687210-46DD-6A4C-9EBD-7FA2F04337D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464" cy="30321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Алгоритм Метрополиса – дедушка всех современных алгоритмов</a:t>
            </a:r>
          </a:p>
          <a:p>
            <a:r>
              <a:rPr lang="ru-RU" dirty="0"/>
              <a:t>Алгоритм Метрополиса-Гастингса – более универсальный алгоритм </a:t>
            </a:r>
          </a:p>
          <a:p>
            <a:r>
              <a:rPr lang="ru-RU" dirty="0"/>
              <a:t>Алгоритм Гиббса – более эффективная версия для простых случаев </a:t>
            </a:r>
            <a:endParaRPr lang="en-US" dirty="0"/>
          </a:p>
          <a:p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5553D44-9067-8E44-9BEA-8DE776708835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chi-feng.github.io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mcmc-demo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74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MCMC-</a:t>
            </a:r>
            <a:r>
              <a:rPr lang="ru-RU" sz="3200" b="1" dirty="0">
                <a:solidFill>
                  <a:srgbClr val="28516A"/>
                </a:solidFill>
              </a:rPr>
              <a:t>стратегии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7A8BADA-35B8-5548-8B3B-B5299572FD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464" cy="30321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Алгоритм Метрополиса – дедушка всех современных алгоритмов</a:t>
            </a:r>
          </a:p>
          <a:p>
            <a:r>
              <a:rPr lang="ru-RU" dirty="0"/>
              <a:t>Алгоритм Метрополиса-Гастингса – более универсальный алгоритм </a:t>
            </a:r>
          </a:p>
          <a:p>
            <a:r>
              <a:rPr lang="ru-RU" dirty="0"/>
              <a:t>Алгоритм Гиббса – более эффективная версия для простых случаев </a:t>
            </a:r>
            <a:endParaRPr lang="en-US" dirty="0"/>
          </a:p>
          <a:p>
            <a:endParaRPr lang="ru-RU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82E3A23C-A065-E44B-8AD5-07379A7B4E67}"/>
              </a:ext>
            </a:extLst>
          </p:cNvPr>
          <p:cNvSpPr/>
          <p:nvPr/>
        </p:nvSpPr>
        <p:spPr>
          <a:xfrm>
            <a:off x="1715576" y="4107474"/>
            <a:ext cx="5664736" cy="61767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5C293-C53F-554D-B2EC-2A2D704A760C}"/>
              </a:ext>
            </a:extLst>
          </p:cNvPr>
          <p:cNvSpPr txBox="1"/>
          <p:nvPr/>
        </p:nvSpPr>
        <p:spPr>
          <a:xfrm>
            <a:off x="2411759" y="4221088"/>
            <a:ext cx="49685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Разрабатываются новые алгоритмы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F77E072-1A5F-F841-8854-A9B1EFA5D21E}"/>
              </a:ext>
            </a:extLst>
          </p:cNvPr>
          <p:cNvSpPr/>
          <p:nvPr/>
        </p:nvSpPr>
        <p:spPr>
          <a:xfrm>
            <a:off x="1922443" y="425149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EE0CE26-AC29-F94B-8C4D-E7A04FE26B0E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chi-feng.github.io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mcmc-demo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10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0C66AA-EDB2-8545-9741-F3CC6542813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32607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нас есть априорные распределения и данные </a:t>
            </a:r>
          </a:p>
          <a:p>
            <a:r>
              <a:rPr lang="ru-RU" dirty="0"/>
              <a:t>Мы хотим корректировать </a:t>
            </a:r>
            <a:r>
              <a:rPr lang="ru-RU"/>
              <a:t>априорные распределения</a:t>
            </a:r>
            <a:r>
              <a:rPr lang="en-US"/>
              <a:t>, </a:t>
            </a:r>
            <a:r>
              <a:rPr lang="ru-RU" dirty="0"/>
              <a:t>используя данные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3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E19CB955-8E9F-E941-BD6C-535D1BCE4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89B48EC7-6614-6644-815F-BF9C841FF170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4DBDAB21-F938-CB48-80CD-8C53D4113E9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6336704" cy="5616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CECC157E-10CE-0C47-B7CE-C7D5CE7D5E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</a:t>
            </a:r>
            <a:r>
              <a:rPr lang="ru-RU" sz="3200" b="1">
                <a:solidFill>
                  <a:srgbClr val="28516A"/>
                </a:solidFill>
              </a:rPr>
              <a:t>для </a:t>
            </a:r>
            <a:r>
              <a:rPr lang="en-US" sz="3200" b="1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06DAACC-9A86-6D4E-98DF-2A5F7C318645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62F581EC-E661-EB42-A543-659577B7EA0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2947F7AD-B521-9E43-878E-E901000E0106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Предложить перемещение на новое место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453EE6FF-237A-E640-8B38-BEB7032F0A3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A2D2056B-C93D-8641-BCC5-33238E5CA31D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Предложить перемещение на новое место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/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отвергнуть это новое место в зависимости от его соответствия данным и априорным распределениям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E032279E-C3D1-5F41-8EEA-480E060FD36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0E5363F0-A22D-704C-B5D6-76F185A5BD2A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Предложить перемещение на новое место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/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отвергнуть это новое место в зависимости от его соответствия данным и априорным распределениям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предложение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перейти на новое место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перейти к шагу 1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сразу к шагу 1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CB72ADCC-7F11-A749-A028-AAAF70D51F6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Алгоритмы для </a:t>
            </a:r>
            <a:r>
              <a:rPr lang="en-US" sz="3200" b="1" dirty="0">
                <a:solidFill>
                  <a:srgbClr val="28516A"/>
                </a:solidFill>
              </a:rPr>
              <a:t>MCMC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11560" y="1844824"/>
            <a:ext cx="8424936" cy="44684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Начать с текущего места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Предложить перемещение на новое место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/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отвергнуть это новое место в зависимости от его соответствия данным и априорным распределениям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предложение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перейти на новое место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перейти к шагу 1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принимается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сразу к шагу 1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После большого числа итераций вернуть все одобренные места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5D0C66AA-EDB2-8545-9741-F3CC6542813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456" cy="7220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не вдаваться в подробности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большинство алгоритмов можно описать следующим образом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78589B48-3AA5-D64A-8567-63CEE78F7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2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  <a:p>
            <a:r>
              <a:rPr lang="ru-RU" dirty="0"/>
              <a:t>Когда цепь прогрелась</a:t>
            </a:r>
            <a:r>
              <a:rPr lang="en-US" dirty="0"/>
              <a:t>, </a:t>
            </a:r>
            <a:r>
              <a:rPr lang="ru-RU" dirty="0"/>
              <a:t>апостериорное распределение сильно не изменяется</a:t>
            </a:r>
            <a:endParaRPr lang="en-US" dirty="0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62DE4FED-60F2-7D4F-896E-C6EF0B4EF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2BFB3E26-5295-1742-A2E4-05E2432AA7AD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940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  <a:p>
            <a:r>
              <a:rPr lang="ru-RU" dirty="0"/>
              <a:t>Когда цепь прогрелась</a:t>
            </a:r>
            <a:r>
              <a:rPr lang="en-US" dirty="0"/>
              <a:t>, </a:t>
            </a:r>
            <a:r>
              <a:rPr lang="ru-RU" dirty="0"/>
              <a:t>апостериорное распределение сильно не изменяется</a:t>
            </a:r>
            <a:endParaRPr lang="en-US" dirty="0"/>
          </a:p>
          <a:p>
            <a:r>
              <a:rPr lang="ru-RU" dirty="0"/>
              <a:t>Иногда алгоритм не сходится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5BD88D40-8A51-C647-B7BB-4C6DEE111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8754B30E-E622-CE43-A7B4-3EB43FD4A3B4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52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  <a:p>
            <a:r>
              <a:rPr lang="ru-RU" dirty="0"/>
              <a:t>Когда цепь прогрелась</a:t>
            </a:r>
            <a:r>
              <a:rPr lang="en-US" dirty="0"/>
              <a:t>, </a:t>
            </a:r>
            <a:r>
              <a:rPr lang="ru-RU" dirty="0"/>
              <a:t>апостериорное распределение сильно не изменяется</a:t>
            </a:r>
            <a:endParaRPr lang="en-US" dirty="0"/>
          </a:p>
          <a:p>
            <a:r>
              <a:rPr lang="ru-RU" dirty="0"/>
              <a:t>Иногда алгоритм не сходится</a:t>
            </a:r>
          </a:p>
          <a:p>
            <a:r>
              <a:rPr lang="ru-RU" dirty="0"/>
              <a:t>Хорошие цепи должны сходиться к одному и тому же апостериорному распределению </a:t>
            </a:r>
          </a:p>
          <a:p>
            <a:endParaRPr lang="en-US" dirty="0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5AE1B8BE-B2E0-CC4A-86FB-F197638B7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B0CF0E1F-7AAF-8348-AB14-F72E33BF754E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0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Чтобы нащупать корректное апостериорное распределение</a:t>
            </a:r>
            <a:r>
              <a:rPr lang="en-US" dirty="0"/>
              <a:t>, </a:t>
            </a:r>
            <a:r>
              <a:rPr lang="ru-RU" dirty="0"/>
              <a:t>цепь должна прогреться</a:t>
            </a:r>
            <a:r>
              <a:rPr lang="en-US" dirty="0"/>
              <a:t>: </a:t>
            </a:r>
            <a:r>
              <a:rPr lang="ru-RU" dirty="0"/>
              <a:t>на это уходят первые несколько тысяч шагов</a:t>
            </a:r>
            <a:endParaRPr lang="en-US" dirty="0"/>
          </a:p>
          <a:p>
            <a:r>
              <a:rPr lang="ru-RU" dirty="0"/>
              <a:t>Когда цепь прогрелась</a:t>
            </a:r>
            <a:r>
              <a:rPr lang="en-US" dirty="0"/>
              <a:t>, </a:t>
            </a:r>
            <a:r>
              <a:rPr lang="ru-RU" dirty="0"/>
              <a:t>апостериорное распределение сильно не изменяется</a:t>
            </a:r>
            <a:endParaRPr lang="en-US" dirty="0"/>
          </a:p>
          <a:p>
            <a:r>
              <a:rPr lang="ru-RU" dirty="0"/>
              <a:t>Иногда алгоритм не сходится</a:t>
            </a:r>
          </a:p>
          <a:p>
            <a:r>
              <a:rPr lang="ru-RU" dirty="0"/>
              <a:t>Хорошие цепи должны сходиться к одному и тому же апостериорному распределению </a:t>
            </a:r>
          </a:p>
          <a:p>
            <a:r>
              <a:rPr lang="ru-RU" dirty="0"/>
              <a:t>Обычно алгоритм запускают несколько раз и смотрят</a:t>
            </a:r>
            <a:r>
              <a:rPr lang="en-GB" dirty="0"/>
              <a:t>,</a:t>
            </a:r>
            <a:r>
              <a:rPr lang="ru-RU" dirty="0"/>
              <a:t> куда он сошёлся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75CBB1D3-4D96-C14B-BA7C-0E0DA81D2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5C082EAB-A706-994C-B82C-C39937CAC95E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83940F8-811E-574A-BF4C-13C6EEE9B60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6336704" cy="5616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Случайность возникает из-за нашего незнания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способ его измерить</a:t>
            </a:r>
            <a:endParaRPr lang="en-US" sz="2400" b="1" dirty="0">
              <a:solidFill>
                <a:srgbClr val="28516A"/>
              </a:solidFill>
              <a:latin typeface="Myriad Pro" pitchFamily="34" charset="0"/>
            </a:endParaRP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647FDACC-C452-8344-B68A-A2216BEA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1204E94-2C15-4B48-B3FD-1C55F997AD5F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анализа надо брать не всю цепь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а только ту её часть</a:t>
            </a:r>
            <a:r>
              <a:rPr lang="en-US" dirty="0"/>
              <a:t>, </a:t>
            </a:r>
            <a:r>
              <a:rPr lang="ru-RU" dirty="0"/>
              <a:t>которая получена после прогревания </a:t>
            </a: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367ED3FE-CCBC-244C-A61F-E260B9A69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9" name="Прямоугольник 2">
            <a:extLst>
              <a:ext uri="{FF2B5EF4-FFF2-40B4-BE49-F238E27FC236}">
                <a16:creationId xmlns:a16="http://schemas.microsoft.com/office/drawing/2014/main" id="{020E9791-D431-A643-B9E5-90A8D1273457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35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Сходимость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6234856" cy="5293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анализа надо брать не всю цепь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а только ту её часть</a:t>
            </a:r>
            <a:r>
              <a:rPr lang="en-US" dirty="0"/>
              <a:t>, </a:t>
            </a:r>
            <a:r>
              <a:rPr lang="ru-RU" dirty="0"/>
              <a:t>которая получена после прогревания </a:t>
            </a:r>
          </a:p>
          <a:p>
            <a:r>
              <a:rPr lang="ru-RU" dirty="0"/>
              <a:t>Более того</a:t>
            </a:r>
            <a:r>
              <a:rPr lang="en-US" dirty="0"/>
              <a:t>, </a:t>
            </a:r>
            <a:r>
              <a:rPr lang="ru-RU" dirty="0"/>
              <a:t>нужно чтобы выборка </a:t>
            </a:r>
            <a:br>
              <a:rPr lang="ru-RU" dirty="0"/>
            </a:br>
            <a:r>
              <a:rPr lang="ru-RU" dirty="0"/>
              <a:t>из апостериорного распределения </a:t>
            </a:r>
            <a:br>
              <a:rPr lang="ru-RU" dirty="0"/>
            </a:br>
            <a:r>
              <a:rPr lang="ru-RU" dirty="0"/>
              <a:t>была независима</a:t>
            </a:r>
            <a:r>
              <a:rPr lang="en-US" dirty="0"/>
              <a:t>, </a:t>
            </a:r>
            <a:r>
              <a:rPr lang="ru-RU" dirty="0"/>
              <a:t>поэтому цепь обычно дополнительно прореживают</a:t>
            </a:r>
            <a:r>
              <a:rPr lang="en-US" dirty="0"/>
              <a:t>,</a:t>
            </a:r>
            <a:r>
              <a:rPr lang="ru-RU" dirty="0"/>
              <a:t> чтобы </a:t>
            </a:r>
            <a:br>
              <a:rPr lang="ru-RU" dirty="0"/>
            </a:br>
            <a:r>
              <a:rPr lang="ru-RU" dirty="0"/>
              <a:t>не было автокорреляции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3993C-25B6-074D-B1DE-CC8D01509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0"/>
          <a:stretch/>
        </p:blipFill>
        <p:spPr>
          <a:xfrm>
            <a:off x="6228184" y="746406"/>
            <a:ext cx="2592288" cy="2993752"/>
          </a:xfrm>
          <a:prstGeom prst="rect">
            <a:avLst/>
          </a:prstGeom>
        </p:spPr>
      </p:pic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D0900B3D-96D8-1447-9969-BDF1D1168D77}"/>
              </a:ext>
            </a:extLst>
          </p:cNvPr>
          <p:cNvSpPr/>
          <p:nvPr/>
        </p:nvSpPr>
        <p:spPr>
          <a:xfrm>
            <a:off x="611188" y="6165850"/>
            <a:ext cx="18539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mystickermania.com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99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534176" cy="4865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Графики трассировки показывают часть проблем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FE9DE-5A8F-C141-94B4-236226148E59}"/>
              </a:ext>
            </a:extLst>
          </p:cNvPr>
          <p:cNvSpPr/>
          <p:nvPr/>
        </p:nvSpPr>
        <p:spPr>
          <a:xfrm>
            <a:off x="2639948" y="599021"/>
            <a:ext cx="620135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Апостериорные распределения для разных прогонов алгоритма похожие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DF309B2-1EE1-0F40-9008-E84C67E52F9E}"/>
              </a:ext>
            </a:extLst>
          </p:cNvPr>
          <p:cNvCxnSpPr>
            <a:cxnSpLocks/>
          </p:cNvCxnSpPr>
          <p:nvPr/>
        </p:nvCxnSpPr>
        <p:spPr>
          <a:xfrm flipH="1">
            <a:off x="3779912" y="1351931"/>
            <a:ext cx="964018" cy="66912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1D62B25-EE5D-8F46-B482-E1ADD1629A9B}"/>
              </a:ext>
            </a:extLst>
          </p:cNvPr>
          <p:cNvCxnSpPr>
            <a:cxnSpLocks/>
          </p:cNvCxnSpPr>
          <p:nvPr/>
        </p:nvCxnSpPr>
        <p:spPr>
          <a:xfrm flipH="1">
            <a:off x="3923928" y="1351931"/>
            <a:ext cx="1008112" cy="331418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C9621-D0F6-1C4B-8AFE-E808F935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4" y="1498723"/>
            <a:ext cx="8231482" cy="4039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FE9DE-5A8F-C141-94B4-236226148E59}"/>
              </a:ext>
            </a:extLst>
          </p:cNvPr>
          <p:cNvSpPr/>
          <p:nvPr/>
        </p:nvSpPr>
        <p:spPr>
          <a:xfrm>
            <a:off x="2297614" y="672417"/>
            <a:ext cx="620135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С параметром </a:t>
            </a:r>
            <a:r>
              <a:rPr lang="en-US" sz="2400" dirty="0">
                <a:solidFill>
                  <a:srgbClr val="C0504D"/>
                </a:solidFill>
                <a:latin typeface="Myriad Pro" pitchFamily="34" charset="0"/>
              </a:rPr>
              <a:t>beta </a:t>
            </a:r>
            <a:r>
              <a:rPr lang="ru-RU" sz="2400" dirty="0">
                <a:solidFill>
                  <a:srgbClr val="C0504D"/>
                </a:solidFill>
                <a:latin typeface="Myriad Pro" pitchFamily="34" charset="0"/>
              </a:rPr>
              <a:t>есть проблемы</a:t>
            </a:r>
            <a:endParaRPr lang="en-US" sz="2400" dirty="0">
              <a:solidFill>
                <a:srgbClr val="C0504D"/>
              </a:solidFill>
              <a:latin typeface="Myriad Pro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DF309B2-1EE1-0F40-9008-E84C67E52F9E}"/>
              </a:ext>
            </a:extLst>
          </p:cNvPr>
          <p:cNvCxnSpPr>
            <a:cxnSpLocks/>
          </p:cNvCxnSpPr>
          <p:nvPr/>
        </p:nvCxnSpPr>
        <p:spPr>
          <a:xfrm flipH="1">
            <a:off x="3347864" y="1115145"/>
            <a:ext cx="1859710" cy="216983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066632" cy="20707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2000 итераций не хватает для прогревания </a:t>
            </a:r>
            <a:r>
              <a:rPr lang="ru-RU" dirty="0" err="1"/>
              <a:t>марковской</a:t>
            </a:r>
            <a:r>
              <a:rPr lang="ru-RU" dirty="0"/>
              <a:t> цепи</a:t>
            </a:r>
          </a:p>
        </p:txBody>
      </p:sp>
    </p:spTree>
    <p:extLst>
      <p:ext uri="{BB962C8B-B14F-4D97-AF65-F5344CB8AC3E}">
        <p14:creationId xmlns:p14="http://schemas.microsoft.com/office/powerpoint/2010/main" val="18814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066632" cy="20707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2000 итераций не хватает для прогревания </a:t>
            </a:r>
            <a:r>
              <a:rPr lang="ru-RU" dirty="0" err="1"/>
              <a:t>марковской</a:t>
            </a:r>
            <a:r>
              <a:rPr lang="ru-RU" dirty="0"/>
              <a:t> цепи</a:t>
            </a:r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есть какие-то проблемы с выборкой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066632" cy="20707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2000 итераций не хватает для прогревания </a:t>
            </a:r>
            <a:r>
              <a:rPr lang="ru-RU" dirty="0" err="1"/>
              <a:t>марковской</a:t>
            </a:r>
            <a:r>
              <a:rPr lang="ru-RU" dirty="0"/>
              <a:t> цепи</a:t>
            </a:r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есть какие-то проблемы с выборкой</a:t>
            </a:r>
            <a:endParaRPr lang="en-US" dirty="0"/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мы некорректно задали модель</a:t>
            </a:r>
          </a:p>
        </p:txBody>
      </p:sp>
    </p:spTree>
    <p:extLst>
      <p:ext uri="{BB962C8B-B14F-4D97-AF65-F5344CB8AC3E}">
        <p14:creationId xmlns:p14="http://schemas.microsoft.com/office/powerpoint/2010/main" val="21710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Графики трассировки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C778541-7472-EA47-9D06-87E2E47E3733}"/>
              </a:ext>
            </a:extLst>
          </p:cNvPr>
          <p:cNvSpPr txBox="1">
            <a:spLocks/>
          </p:cNvSpPr>
          <p:nvPr/>
        </p:nvSpPr>
        <p:spPr>
          <a:xfrm>
            <a:off x="609824" y="692696"/>
            <a:ext cx="8066632" cy="20707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2000 итераций не хватает для прогревания </a:t>
            </a:r>
            <a:r>
              <a:rPr lang="ru-RU" dirty="0" err="1"/>
              <a:t>марковской</a:t>
            </a:r>
            <a:r>
              <a:rPr lang="ru-RU" dirty="0"/>
              <a:t> цепи</a:t>
            </a:r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есть какие-то проблемы с выборкой</a:t>
            </a:r>
            <a:endParaRPr lang="en-US" dirty="0"/>
          </a:p>
          <a:p>
            <a:r>
              <a:rPr lang="ru-RU" dirty="0"/>
              <a:t>Возможно</a:t>
            </a:r>
            <a:r>
              <a:rPr lang="en-US" dirty="0"/>
              <a:t>, </a:t>
            </a:r>
            <a:r>
              <a:rPr lang="ru-RU" dirty="0"/>
              <a:t>что мы некорректно задали модель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5D9D3C-6D28-9848-9137-48B0BC0FC70B}"/>
              </a:ext>
            </a:extLst>
          </p:cNvPr>
          <p:cNvSpPr/>
          <p:nvPr/>
        </p:nvSpPr>
        <p:spPr>
          <a:xfrm>
            <a:off x="609824" y="3451666"/>
            <a:ext cx="657391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Народная теорема статистических </a:t>
            </a: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рассчётов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D9ADA90F-5541-3444-823B-9AA3260A02C5}"/>
              </a:ext>
            </a:extLst>
          </p:cNvPr>
          <p:cNvSpPr txBox="1">
            <a:spLocks/>
          </p:cNvSpPr>
          <p:nvPr/>
        </p:nvSpPr>
        <p:spPr>
          <a:xfrm>
            <a:off x="1691680" y="4077072"/>
            <a:ext cx="6264696" cy="1296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вы столкнулись с вычислительными сложностями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вероятно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вашей моделью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что-то не в порядке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E3DDE-CD60-D84A-BC5C-894404058031}"/>
              </a:ext>
            </a:extLst>
          </p:cNvPr>
          <p:cNvSpPr/>
          <p:nvPr/>
        </p:nvSpPr>
        <p:spPr>
          <a:xfrm>
            <a:off x="5727947" y="5328788"/>
            <a:ext cx="216565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i="1" dirty="0">
                <a:solidFill>
                  <a:srgbClr val="373737"/>
                </a:solidFill>
                <a:latin typeface="Myriad Pro" pitchFamily="34" charset="0"/>
              </a:rPr>
              <a:t>(Andrew Gelman)</a:t>
            </a:r>
          </a:p>
        </p:txBody>
      </p:sp>
    </p:spTree>
    <p:extLst>
      <p:ext uri="{BB962C8B-B14F-4D97-AF65-F5344CB8AC3E}">
        <p14:creationId xmlns:p14="http://schemas.microsoft.com/office/powerpoint/2010/main" val="5669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произвольных априорных распределений часто сделать аналитические выкладки невозможно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692696"/>
            <a:ext cx="6336704" cy="5616624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Случайность возникает из-за нашего незнания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способ его измерить</a:t>
            </a:r>
            <a:endParaRPr lang="en-US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субъективна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3553F-880E-8F40-B34A-BB17302E2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6516216" y="1196752"/>
            <a:ext cx="2476656" cy="31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D76AA16-4700-084C-A314-1A8D47DD732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произвольных априорных распределений часто сделать аналитические выкладки невозможно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этого апостериорные распределения часто ищут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численных методов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основанных на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марковских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цепях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произвольных априорных распределений часто сделать аналитические выкладки невозможно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этого апостериорные распределения часто ищут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численных методов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основанных на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марковских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цепях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Итоговое апостериорное распределение – выборка из него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28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748465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Последнее видео</a:t>
            </a:r>
          </a:p>
        </p:txBody>
      </p:sp>
    </p:spTree>
    <p:extLst>
      <p:ext uri="{BB962C8B-B14F-4D97-AF65-F5344CB8AC3E}">
        <p14:creationId xmlns:p14="http://schemas.microsoft.com/office/powerpoint/2010/main" val="35794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Почти последний слайд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3A817F-7103-2142-A9B3-C208D8216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0" y="620688"/>
            <a:ext cx="2526928" cy="25269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241469-1C96-E741-9522-C3A264FC95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0688"/>
            <a:ext cx="2526928" cy="25269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EB4F84-8BCD-1146-BC4E-53C120A91B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2" y="620688"/>
            <a:ext cx="2526928" cy="2526928"/>
          </a:xfrm>
          <a:prstGeom prst="rect">
            <a:avLst/>
          </a:prstGeom>
        </p:spPr>
      </p:pic>
      <p:sp>
        <p:nvSpPr>
          <p:cNvPr id="16" name="Объект 5">
            <a:extLst>
              <a:ext uri="{FF2B5EF4-FFF2-40B4-BE49-F238E27FC236}">
                <a16:creationId xmlns:a16="http://schemas.microsoft.com/office/drawing/2014/main" id="{092D474C-DB2C-EF41-ADD1-808F855ABDC5}"/>
              </a:ext>
            </a:extLst>
          </p:cNvPr>
          <p:cNvSpPr txBox="1">
            <a:spLocks/>
          </p:cNvSpPr>
          <p:nvPr/>
        </p:nvSpPr>
        <p:spPr>
          <a:xfrm>
            <a:off x="3419872" y="3284984"/>
            <a:ext cx="2526928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Среднее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Схема </a:t>
            </a:r>
            <a:r>
              <a:rPr lang="ru-RU" sz="2400" dirty="0" err="1">
                <a:solidFill>
                  <a:srgbClr val="5C5B5C"/>
                </a:solidFill>
              </a:rPr>
              <a:t>матстата</a:t>
            </a: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Доверительные интервалы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Гипотезы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АБ-тесты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20D8E-23AA-AA40-9449-CC363FFA2256}"/>
              </a:ext>
            </a:extLst>
          </p:cNvPr>
          <p:cNvSpPr txBox="1"/>
          <p:nvPr/>
        </p:nvSpPr>
        <p:spPr>
          <a:xfrm>
            <a:off x="4478215" y="48650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DEA8F35-1B26-EF4D-BCE3-1DF630B9D2FE}"/>
              </a:ext>
            </a:extLst>
          </p:cNvPr>
          <p:cNvSpPr txBox="1">
            <a:spLocks/>
          </p:cNvSpPr>
          <p:nvPr/>
        </p:nvSpPr>
        <p:spPr>
          <a:xfrm>
            <a:off x="611560" y="3284984"/>
            <a:ext cx="2526928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Сбор данных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Предобработка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Визуализация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ЗБЧ и ЦПТ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Описательная статистика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613667D2-06B1-DD42-BAB0-F484C468D7DD}"/>
              </a:ext>
            </a:extLst>
          </p:cNvPr>
          <p:cNvSpPr txBox="1">
            <a:spLocks/>
          </p:cNvSpPr>
          <p:nvPr/>
        </p:nvSpPr>
        <p:spPr>
          <a:xfrm>
            <a:off x="6171570" y="3245243"/>
            <a:ext cx="2864926" cy="2560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Максимальное правдоподобие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Как устроен мир 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Что будет завтра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Временные ряды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</a:pPr>
            <a:r>
              <a:rPr lang="ru-RU" sz="2400" dirty="0">
                <a:solidFill>
                  <a:srgbClr val="5C5B5C"/>
                </a:solidFill>
              </a:rPr>
              <a:t>Байесовские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32608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Спасибо!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Предобработка">
            <a:extLst>
              <a:ext uri="{FF2B5EF4-FFF2-40B4-BE49-F238E27FC236}">
                <a16:creationId xmlns:a16="http://schemas.microsoft.com/office/drawing/2014/main" id="{860CFC16-CBA2-1B44-BCF0-1FCD8CD1F489}"/>
              </a:ext>
            </a:extLst>
          </p:cNvPr>
          <p:cNvSpPr txBox="1"/>
          <p:nvPr/>
        </p:nvSpPr>
        <p:spPr>
          <a:xfrm>
            <a:off x="455116" y="717111"/>
            <a:ext cx="35999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Вычитка материалов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и мудрые советы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AC59155-98EC-0B4E-B911-33B0668AF9F3}"/>
              </a:ext>
            </a:extLst>
          </p:cNvPr>
          <p:cNvCxnSpPr>
            <a:cxnSpLocks/>
          </p:cNvCxnSpPr>
          <p:nvPr/>
        </p:nvCxnSpPr>
        <p:spPr>
          <a:xfrm>
            <a:off x="4644008" y="794533"/>
            <a:ext cx="0" cy="5391308"/>
          </a:xfrm>
          <a:prstGeom prst="line">
            <a:avLst/>
          </a:prstGeom>
          <a:ln w="222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едобработка">
            <a:extLst>
              <a:ext uri="{FF2B5EF4-FFF2-40B4-BE49-F238E27FC236}">
                <a16:creationId xmlns:a16="http://schemas.microsoft.com/office/drawing/2014/main" id="{C5872F1F-5850-1146-A49B-2B3529D55860}"/>
              </a:ext>
            </a:extLst>
          </p:cNvPr>
          <p:cNvSpPr txBox="1"/>
          <p:nvPr/>
        </p:nvSpPr>
        <p:spPr>
          <a:xfrm>
            <a:off x="917848" y="4524033"/>
            <a:ext cx="2735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 err="1">
                <a:solidFill>
                  <a:srgbClr val="28516A"/>
                </a:solidFill>
                <a:latin typeface="Myriad Pro Light" panose="020B0503030403020204" pitchFamily="34" charset="0"/>
              </a:rPr>
              <a:t>Ассистенство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8" name="Предобработка">
            <a:extLst>
              <a:ext uri="{FF2B5EF4-FFF2-40B4-BE49-F238E27FC236}">
                <a16:creationId xmlns:a16="http://schemas.microsoft.com/office/drawing/2014/main" id="{27D82B8A-3D54-C345-90EA-CE252FC022AD}"/>
              </a:ext>
            </a:extLst>
          </p:cNvPr>
          <p:cNvSpPr txBox="1"/>
          <p:nvPr/>
        </p:nvSpPr>
        <p:spPr>
          <a:xfrm>
            <a:off x="735381" y="2426788"/>
            <a:ext cx="33437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Помощь с материалами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9304DD1B-F7BE-BC40-9025-AFC99D1B1D34}"/>
              </a:ext>
            </a:extLst>
          </p:cNvPr>
          <p:cNvSpPr txBox="1">
            <a:spLocks/>
          </p:cNvSpPr>
          <p:nvPr/>
        </p:nvSpPr>
        <p:spPr>
          <a:xfrm>
            <a:off x="615024" y="1733724"/>
            <a:ext cx="3202086" cy="558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Лобачёва Екатерина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F7546BB-89AB-E247-BAAC-F09849C45C8D}"/>
              </a:ext>
            </a:extLst>
          </p:cNvPr>
          <p:cNvSpPr txBox="1">
            <a:spLocks/>
          </p:cNvSpPr>
          <p:nvPr/>
        </p:nvSpPr>
        <p:spPr>
          <a:xfrm>
            <a:off x="611560" y="3068278"/>
            <a:ext cx="3800083" cy="15723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Сергеев Дмитрий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Демешев</a:t>
            </a:r>
            <a:r>
              <a:rPr lang="ru-RU" sz="2400" dirty="0">
                <a:solidFill>
                  <a:srgbClr val="373737"/>
                </a:solidFill>
              </a:rPr>
              <a:t> Борис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Лобачёва Екатерина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75851E51-CC31-3042-8804-13F891F073C0}"/>
              </a:ext>
            </a:extLst>
          </p:cNvPr>
          <p:cNvSpPr txBox="1">
            <a:spLocks/>
          </p:cNvSpPr>
          <p:nvPr/>
        </p:nvSpPr>
        <p:spPr>
          <a:xfrm>
            <a:off x="611560" y="5097920"/>
            <a:ext cx="3577158" cy="101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Романенко Александра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Айрапетян </a:t>
            </a:r>
            <a:r>
              <a:rPr lang="ru-RU" sz="2400" dirty="0" err="1">
                <a:solidFill>
                  <a:srgbClr val="373737"/>
                </a:solidFill>
              </a:rPr>
              <a:t>Жирайр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2" name="Предобработка">
            <a:extLst>
              <a:ext uri="{FF2B5EF4-FFF2-40B4-BE49-F238E27FC236}">
                <a16:creationId xmlns:a16="http://schemas.microsoft.com/office/drawing/2014/main" id="{9450EF38-03AF-B24D-B396-B965B1246DE9}"/>
              </a:ext>
            </a:extLst>
          </p:cNvPr>
          <p:cNvSpPr txBox="1"/>
          <p:nvPr/>
        </p:nvSpPr>
        <p:spPr>
          <a:xfrm>
            <a:off x="4682865" y="723789"/>
            <a:ext cx="425793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Съёмки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,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их организация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, 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монтаж и </a:t>
            </a:r>
            <a:r>
              <a:rPr lang="ru-RU" sz="2400" b="1" dirty="0" err="1">
                <a:solidFill>
                  <a:srgbClr val="28516A"/>
                </a:solidFill>
                <a:latin typeface="Myriad Pro Light" panose="020B0503030403020204" pitchFamily="34" charset="0"/>
              </a:rPr>
              <a:t>отсмотр</a:t>
            </a:r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материала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46A03551-7650-5F4A-A60E-E087BDE977DE}"/>
              </a:ext>
            </a:extLst>
          </p:cNvPr>
          <p:cNvSpPr txBox="1">
            <a:spLocks/>
          </p:cNvSpPr>
          <p:nvPr/>
        </p:nvSpPr>
        <p:spPr>
          <a:xfrm>
            <a:off x="5080710" y="1735922"/>
            <a:ext cx="3577158" cy="101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Капчинский</a:t>
            </a:r>
            <a:r>
              <a:rPr lang="ru-RU" sz="2400" dirty="0">
                <a:solidFill>
                  <a:srgbClr val="373737"/>
                </a:solidFill>
              </a:rPr>
              <a:t> Анатолий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Савилова</a:t>
            </a:r>
            <a:r>
              <a:rPr lang="ru-RU" sz="2400" dirty="0">
                <a:solidFill>
                  <a:srgbClr val="373737"/>
                </a:solidFill>
              </a:rPr>
              <a:t> Ксения 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201B338-DD33-4549-ADA9-989E8A528003}"/>
              </a:ext>
            </a:extLst>
          </p:cNvPr>
          <p:cNvSpPr txBox="1">
            <a:spLocks/>
          </p:cNvSpPr>
          <p:nvPr/>
        </p:nvSpPr>
        <p:spPr>
          <a:xfrm>
            <a:off x="5080710" y="3603920"/>
            <a:ext cx="3577158" cy="9772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 err="1">
                <a:solidFill>
                  <a:srgbClr val="373737"/>
                </a:solidFill>
              </a:rPr>
              <a:t>Застрогина</a:t>
            </a:r>
            <a:r>
              <a:rPr lang="ru-RU" sz="2400" dirty="0">
                <a:solidFill>
                  <a:srgbClr val="373737"/>
                </a:solidFill>
              </a:rPr>
              <a:t> Екатерина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Сапунова Алёна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16" name="Предобработка">
            <a:extLst>
              <a:ext uri="{FF2B5EF4-FFF2-40B4-BE49-F238E27FC236}">
                <a16:creationId xmlns:a16="http://schemas.microsoft.com/office/drawing/2014/main" id="{608E4B20-7DBC-224C-B7CE-C2623DBA73CF}"/>
              </a:ext>
            </a:extLst>
          </p:cNvPr>
          <p:cNvSpPr txBox="1"/>
          <p:nvPr/>
        </p:nvSpPr>
        <p:spPr>
          <a:xfrm>
            <a:off x="4867089" y="4916985"/>
            <a:ext cx="40108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А также армии бета-тестеров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 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  <a:sym typeface="Wingdings" pitchFamily="2" charset="2"/>
              </a:rPr>
              <a:t>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  <p:sp>
        <p:nvSpPr>
          <p:cNvPr id="17" name="Предобработка">
            <a:extLst>
              <a:ext uri="{FF2B5EF4-FFF2-40B4-BE49-F238E27FC236}">
                <a16:creationId xmlns:a16="http://schemas.microsoft.com/office/drawing/2014/main" id="{042C214B-C0F8-0C48-B321-E23F6E4758EA}"/>
              </a:ext>
            </a:extLst>
          </p:cNvPr>
          <p:cNvSpPr txBox="1"/>
          <p:nvPr/>
        </p:nvSpPr>
        <p:spPr>
          <a:xfrm>
            <a:off x="4555863" y="3018398"/>
            <a:ext cx="451193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2000" u="none" spc="-79"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algn="ctr"/>
            <a:r>
              <a:rPr lang="ru-RU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Организация всех процессов</a:t>
            </a:r>
            <a:r>
              <a:rPr lang="en-US" sz="2400" b="1" dirty="0">
                <a:solidFill>
                  <a:srgbClr val="28516A"/>
                </a:solidFill>
                <a:latin typeface="Myriad Pro Light" panose="020B0503030403020204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6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Объективная случайность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445390-3DE4-A54F-8420-D64D9AE5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44" y="836712"/>
            <a:ext cx="7552839" cy="42484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11188" y="5993060"/>
            <a:ext cx="56890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Кадр из фильма «Прибытие»,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реж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Дени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Вильнев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FilmNation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 Entertainment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Lava Bear Films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21 Laps Entertainment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Paramount Pictures</a:t>
            </a:r>
            <a:endParaRPr lang="ru-RU" sz="11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6B76D54-1848-E542-82E9-DA03F9CB4F1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науке нет места субъективности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8CAA382E-346D-E141-AE73-9734E44B5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" b="11626"/>
          <a:stretch/>
        </p:blipFill>
        <p:spPr>
          <a:xfrm flipH="1">
            <a:off x="6012440" y="881400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D251D5C1-483A-F54E-87F3-53042A18FD49}"/>
              </a:ext>
            </a:extLst>
          </p:cNvPr>
          <p:cNvSpPr txBox="1">
            <a:spLocks/>
          </p:cNvSpPr>
          <p:nvPr/>
        </p:nvSpPr>
        <p:spPr>
          <a:xfrm>
            <a:off x="5544248" y="3556858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416" y="6165850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dic.academic.ru</a:t>
            </a:r>
          </a:p>
        </p:txBody>
      </p:sp>
    </p:spTree>
    <p:extLst>
      <p:ext uri="{BB962C8B-B14F-4D97-AF65-F5344CB8AC3E}">
        <p14:creationId xmlns:p14="http://schemas.microsoft.com/office/powerpoint/2010/main" val="33824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6B76D54-1848-E542-82E9-DA03F9CB4F1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науке нет места субъективности</a:t>
            </a:r>
          </a:p>
          <a:p>
            <a:r>
              <a:rPr lang="ru-RU" dirty="0"/>
              <a:t>Можно оценивать вероятность только тех событий</a:t>
            </a:r>
            <a:r>
              <a:rPr lang="en-US" dirty="0"/>
              <a:t>, </a:t>
            </a:r>
            <a:r>
              <a:rPr lang="ru-RU" dirty="0"/>
              <a:t>которые происходят более одного раза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AB7B79D4-E5BC-E343-9669-DA88B8157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" b="11626"/>
          <a:stretch/>
        </p:blipFill>
        <p:spPr>
          <a:xfrm flipH="1">
            <a:off x="6012440" y="881400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879E540B-575B-D748-A7FE-53E91A5A44C5}"/>
              </a:ext>
            </a:extLst>
          </p:cNvPr>
          <p:cNvSpPr txBox="1">
            <a:spLocks/>
          </p:cNvSpPr>
          <p:nvPr/>
        </p:nvSpPr>
        <p:spPr>
          <a:xfrm>
            <a:off x="5544248" y="3556858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2">
            <a:extLst>
              <a:ext uri="{FF2B5EF4-FFF2-40B4-BE49-F238E27FC236}">
                <a16:creationId xmlns:a16="http://schemas.microsoft.com/office/drawing/2014/main" id="{1E758A09-6723-5D47-BD0B-04BC47F33B3B}"/>
              </a:ext>
            </a:extLst>
          </p:cNvPr>
          <p:cNvSpPr/>
          <p:nvPr/>
        </p:nvSpPr>
        <p:spPr>
          <a:xfrm>
            <a:off x="604416" y="6165850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dic.academic.ru</a:t>
            </a:r>
          </a:p>
        </p:txBody>
      </p:sp>
    </p:spTree>
    <p:extLst>
      <p:ext uri="{BB962C8B-B14F-4D97-AF65-F5344CB8AC3E}">
        <p14:creationId xmlns:p14="http://schemas.microsoft.com/office/powerpoint/2010/main" val="230756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6B76D54-1848-E542-82E9-DA03F9CB4F1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науке нет места субъективности</a:t>
            </a:r>
          </a:p>
          <a:p>
            <a:r>
              <a:rPr lang="ru-RU" dirty="0"/>
              <a:t>Можно оценивать вероятность только тех событий</a:t>
            </a:r>
            <a:r>
              <a:rPr lang="en-US" dirty="0"/>
              <a:t>, </a:t>
            </a:r>
            <a:r>
              <a:rPr lang="ru-RU" dirty="0"/>
              <a:t>которые происходят более одного раза</a:t>
            </a:r>
          </a:p>
          <a:p>
            <a:r>
              <a:rPr lang="ru-RU" dirty="0"/>
              <a:t>Фишер впервые употребил термин</a:t>
            </a:r>
            <a:r>
              <a:rPr lang="en-US" dirty="0"/>
              <a:t> “</a:t>
            </a:r>
            <a:r>
              <a:rPr lang="ru-RU" dirty="0"/>
              <a:t>байесовская статистика</a:t>
            </a:r>
            <a:r>
              <a:rPr lang="en-US" dirty="0"/>
              <a:t>” </a:t>
            </a:r>
            <a:r>
              <a:rPr lang="ru-RU" dirty="0"/>
              <a:t>в своих работах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3BCC77FA-FDEC-AB43-B438-8EE413FB5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" b="11626"/>
          <a:stretch/>
        </p:blipFill>
        <p:spPr>
          <a:xfrm flipH="1">
            <a:off x="6012440" y="881400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305E2986-16A6-1942-AB83-F001709DE5A7}"/>
              </a:ext>
            </a:extLst>
          </p:cNvPr>
          <p:cNvSpPr txBox="1">
            <a:spLocks/>
          </p:cNvSpPr>
          <p:nvPr/>
        </p:nvSpPr>
        <p:spPr>
          <a:xfrm>
            <a:off x="5544248" y="3556858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2">
            <a:extLst>
              <a:ext uri="{FF2B5EF4-FFF2-40B4-BE49-F238E27FC236}">
                <a16:creationId xmlns:a16="http://schemas.microsoft.com/office/drawing/2014/main" id="{69B9C8A5-EBC4-C447-BE26-9C0C82ADABEF}"/>
              </a:ext>
            </a:extLst>
          </p:cNvPr>
          <p:cNvSpPr/>
          <p:nvPr/>
        </p:nvSpPr>
        <p:spPr>
          <a:xfrm>
            <a:off x="604416" y="6165850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dic.academic.ru</a:t>
            </a:r>
          </a:p>
        </p:txBody>
      </p:sp>
    </p:spTree>
    <p:extLst>
      <p:ext uri="{BB962C8B-B14F-4D97-AF65-F5344CB8AC3E}">
        <p14:creationId xmlns:p14="http://schemas.microsoft.com/office/powerpoint/2010/main" val="17610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3B921B-D7E4-3044-8575-8DA159523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" b="11626"/>
          <a:stretch/>
        </p:blipFill>
        <p:spPr>
          <a:xfrm flipH="1">
            <a:off x="6012440" y="881400"/>
            <a:ext cx="2520000" cy="2520000"/>
          </a:xfrm>
          <a:prstGeom prst="ellipse">
            <a:avLst/>
          </a:prstGeom>
        </p:spPr>
      </p:pic>
      <p:sp>
        <p:nvSpPr>
          <p:cNvPr id="9" name="Объект 5">
            <a:extLst>
              <a:ext uri="{FF2B5EF4-FFF2-40B4-BE49-F238E27FC236}">
                <a16:creationId xmlns:a16="http://schemas.microsoft.com/office/drawing/2014/main" id="{F84C649E-2108-B44A-8D2A-FA048A6A24FA}"/>
              </a:ext>
            </a:extLst>
          </p:cNvPr>
          <p:cNvSpPr txBox="1">
            <a:spLocks/>
          </p:cNvSpPr>
          <p:nvPr/>
        </p:nvSpPr>
        <p:spPr>
          <a:xfrm>
            <a:off x="5544248" y="3556858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6B76D54-1848-E542-82E9-DA03F9CB4F1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науке нет места субъективности</a:t>
            </a:r>
          </a:p>
          <a:p>
            <a:r>
              <a:rPr lang="ru-RU" dirty="0"/>
              <a:t>Можно оценивать вероятность только тех событий</a:t>
            </a:r>
            <a:r>
              <a:rPr lang="en-US" dirty="0"/>
              <a:t>, </a:t>
            </a:r>
            <a:r>
              <a:rPr lang="ru-RU" dirty="0"/>
              <a:t>которые происходят более одного раза</a:t>
            </a:r>
          </a:p>
          <a:p>
            <a:r>
              <a:rPr lang="ru-RU" dirty="0"/>
              <a:t>Фишер впервые употребил термин</a:t>
            </a:r>
            <a:r>
              <a:rPr lang="en-US" dirty="0"/>
              <a:t> “</a:t>
            </a:r>
            <a:r>
              <a:rPr lang="ru-RU" dirty="0"/>
              <a:t>байесовская статистика</a:t>
            </a:r>
            <a:r>
              <a:rPr lang="en-US" dirty="0"/>
              <a:t>” </a:t>
            </a:r>
            <a:r>
              <a:rPr lang="ru-RU" dirty="0"/>
              <a:t>в своих работах</a:t>
            </a:r>
          </a:p>
          <a:p>
            <a:r>
              <a:rPr lang="ru-RU" dirty="0"/>
              <a:t>Разработка метода максимального правдоподобия</a:t>
            </a:r>
            <a:r>
              <a:rPr lang="en-US" dirty="0"/>
              <a:t>, </a:t>
            </a:r>
            <a:r>
              <a:rPr lang="ru-RU" dirty="0"/>
              <a:t>процедур проверки гипотез и всего того статистического арсенала</a:t>
            </a:r>
            <a:r>
              <a:rPr lang="en-US" dirty="0"/>
              <a:t>,</a:t>
            </a:r>
            <a:r>
              <a:rPr lang="ru-RU" dirty="0"/>
              <a:t> который мы изучали</a:t>
            </a:r>
            <a:r>
              <a:rPr lang="en-US" dirty="0"/>
              <a:t> 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CD0712EA-3971-9343-A20A-C53A3AFC53A4}"/>
              </a:ext>
            </a:extLst>
          </p:cNvPr>
          <p:cNvSpPr/>
          <p:nvPr/>
        </p:nvSpPr>
        <p:spPr>
          <a:xfrm>
            <a:off x="604416" y="6165850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dic.academic.ru</a:t>
            </a:r>
          </a:p>
        </p:txBody>
      </p:sp>
    </p:spTree>
    <p:extLst>
      <p:ext uri="{BB962C8B-B14F-4D97-AF65-F5344CB8AC3E}">
        <p14:creationId xmlns:p14="http://schemas.microsoft.com/office/powerpoint/2010/main" val="10242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умерла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Вычислительные сложности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0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умерла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0847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Вычислительные сложности</a:t>
            </a:r>
            <a:endParaRPr lang="en-US" dirty="0"/>
          </a:p>
          <a:p>
            <a:r>
              <a:rPr lang="ru-RU" dirty="0"/>
              <a:t>Даже для простых моделей возникают сложные интегралы и распределения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2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0694A8EA-7258-F741-8511-437391B5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27739E60-CBC1-5441-B88D-951BAA032359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0BED8A61-B952-D74C-9F9A-ADBB11C72E7E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умерла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Вычислительные сложности</a:t>
            </a:r>
            <a:endParaRPr lang="en-US" dirty="0"/>
          </a:p>
          <a:p>
            <a:r>
              <a:rPr lang="ru-RU" dirty="0"/>
              <a:t>Даже для простых моделей возникают сложные интегралы и распределения </a:t>
            </a:r>
          </a:p>
          <a:p>
            <a:r>
              <a:rPr lang="ru-RU" dirty="0"/>
              <a:t>Не для каждого распределения можно вывести формулы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040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умерла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0847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Вычислительные сложности</a:t>
            </a:r>
            <a:endParaRPr lang="en-US" dirty="0"/>
          </a:p>
          <a:p>
            <a:r>
              <a:rPr lang="ru-RU" dirty="0"/>
              <a:t>Даже для простых моделей возникают сложные интегралы и распределения </a:t>
            </a:r>
          </a:p>
          <a:p>
            <a:r>
              <a:rPr lang="ru-RU" dirty="0"/>
              <a:t>Не для каждого распределения можно вывести формулы</a:t>
            </a:r>
          </a:p>
          <a:p>
            <a:r>
              <a:rPr lang="ru-RU" dirty="0"/>
              <a:t>Критика </a:t>
            </a:r>
            <a:r>
              <a:rPr lang="en-US" dirty="0"/>
              <a:t>“</a:t>
            </a:r>
            <a:r>
              <a:rPr lang="ru-RU" dirty="0"/>
              <a:t>субъективного</a:t>
            </a:r>
            <a:r>
              <a:rPr lang="en-US" dirty="0"/>
              <a:t>” </a:t>
            </a:r>
            <a:r>
              <a:rPr lang="ru-RU" dirty="0"/>
              <a:t>подхода</a:t>
            </a:r>
            <a:r>
              <a:rPr lang="en-US" dirty="0"/>
              <a:t>: </a:t>
            </a:r>
            <a:r>
              <a:rPr lang="ru-RU" dirty="0"/>
              <a:t>можно взять разные априорные распределения и получить противоположные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4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воскресла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1237D66E-AF7E-D54A-8CCA-212E20F2B5A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488392" cy="3573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Развитие компьютеров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5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воскресла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60063488-D0D5-CC4D-B4F1-0D4880F097A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488392" cy="3573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Развитие компьютеров</a:t>
            </a:r>
          </a:p>
          <a:p>
            <a:r>
              <a:rPr lang="en-US" dirty="0"/>
              <a:t>MCMC </a:t>
            </a:r>
            <a:r>
              <a:rPr lang="ru-RU" dirty="0"/>
              <a:t>и другие алгоритмы позволили работать </a:t>
            </a:r>
            <a:br>
              <a:rPr lang="ru-RU" dirty="0"/>
            </a:br>
            <a:r>
              <a:rPr lang="ru-RU" dirty="0"/>
              <a:t>с любыми априорными распределениями 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воскресла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E6FBC70-76E9-6A4D-A92A-57DC0FBA959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488392" cy="3573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Развитие компьютеров</a:t>
            </a:r>
          </a:p>
          <a:p>
            <a:r>
              <a:rPr lang="en-US" dirty="0"/>
              <a:t>MCMC </a:t>
            </a:r>
            <a:r>
              <a:rPr lang="ru-RU" dirty="0"/>
              <a:t>и другие алгоритмы позволили работать </a:t>
            </a:r>
            <a:br>
              <a:rPr lang="ru-RU" dirty="0"/>
            </a:br>
            <a:r>
              <a:rPr lang="ru-RU" dirty="0"/>
              <a:t>с любыми априорными распределениями </a:t>
            </a:r>
          </a:p>
          <a:p>
            <a:r>
              <a:rPr lang="ru-RU" dirty="0"/>
              <a:t>Оказалось</a:t>
            </a:r>
            <a:r>
              <a:rPr lang="en-US" dirty="0"/>
              <a:t>, </a:t>
            </a:r>
            <a:r>
              <a:rPr lang="ru-RU" dirty="0"/>
              <a:t>что многие частотные алгоритмы – частный случай байесовских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49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Почему байесовская статистика воскресла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488392" cy="3573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Развитие компьютеров</a:t>
            </a:r>
          </a:p>
          <a:p>
            <a:r>
              <a:rPr lang="en-US" dirty="0"/>
              <a:t>MCMC </a:t>
            </a:r>
            <a:r>
              <a:rPr lang="ru-RU" dirty="0"/>
              <a:t>и другие алгоритмы позволили работать </a:t>
            </a:r>
            <a:br>
              <a:rPr lang="ru-RU" dirty="0"/>
            </a:br>
            <a:r>
              <a:rPr lang="ru-RU" dirty="0"/>
              <a:t>с любыми априорными распределениями </a:t>
            </a:r>
          </a:p>
          <a:p>
            <a:r>
              <a:rPr lang="ru-RU" dirty="0"/>
              <a:t>Оказалось</a:t>
            </a:r>
            <a:r>
              <a:rPr lang="en-US" dirty="0"/>
              <a:t>, </a:t>
            </a:r>
            <a:r>
              <a:rPr lang="ru-RU" dirty="0"/>
              <a:t>что многие частотные алгоритмы – частный случай байесовских</a:t>
            </a:r>
          </a:p>
          <a:p>
            <a:r>
              <a:rPr lang="ru-RU" dirty="0"/>
              <a:t>Байесовские идеи оказались полезны в разных областях современного машинного обучения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5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r>
              <a:rPr lang="ru-RU" dirty="0"/>
              <a:t>Осознаем</a:t>
            </a:r>
            <a:r>
              <a:rPr lang="en-US" dirty="0"/>
              <a:t>, </a:t>
            </a:r>
            <a:r>
              <a:rPr lang="ru-RU" dirty="0"/>
              <a:t>что Байесовские методы – лишь новый способ взглянуть на старые модели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3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r>
              <a:rPr lang="ru-RU" dirty="0"/>
              <a:t>Осознаем</a:t>
            </a:r>
            <a:r>
              <a:rPr lang="en-US" dirty="0"/>
              <a:t>, </a:t>
            </a:r>
            <a:r>
              <a:rPr lang="ru-RU" dirty="0"/>
              <a:t>что Байесовские методы – лишь новый способ взглянуть на старые модели</a:t>
            </a:r>
          </a:p>
          <a:p>
            <a:r>
              <a:rPr lang="ru-RU" dirty="0"/>
              <a:t>Обсудим сопряжённые распределения и алгоритм Монте-Карло по схеме Марковской цепи </a:t>
            </a:r>
            <a:r>
              <a:rPr lang="en-US" dirty="0"/>
              <a:t>(MCMC) 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28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r>
              <a:rPr lang="ru-RU" dirty="0"/>
              <a:t>Осознаем</a:t>
            </a:r>
            <a:r>
              <a:rPr lang="en-US" dirty="0"/>
              <a:t>, </a:t>
            </a:r>
            <a:r>
              <a:rPr lang="ru-RU" dirty="0"/>
              <a:t>что Байесовские методы – лишь новый способ взглянуть на старые модели</a:t>
            </a:r>
          </a:p>
          <a:p>
            <a:r>
              <a:rPr lang="ru-RU" dirty="0"/>
              <a:t>Обсудим сопряжённые распределения и алгоритм Монте-Карло по схеме Марковской цепи </a:t>
            </a:r>
            <a:r>
              <a:rPr lang="en-US" dirty="0"/>
              <a:t>(MCMC) </a:t>
            </a:r>
            <a:endParaRPr lang="ru-RU" dirty="0"/>
          </a:p>
          <a:p>
            <a:r>
              <a:rPr lang="ru-RU" dirty="0"/>
              <a:t>Посмотрим как байесовский вывод связан с методом максимального правдоподобия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52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r>
              <a:rPr lang="ru-RU" dirty="0"/>
              <a:t>О жизни известно довольно мало 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604183D-83F8-BF46-B027-79EE9FB8EF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AFAB18C7-B304-E841-A196-7540D0235F87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D8380FCC-F582-6043-9246-B23FC74CFFFB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Вспомним формулу Байеса для дискретного </a:t>
            </a:r>
            <a:br>
              <a:rPr lang="ru-RU" dirty="0"/>
            </a:br>
            <a:r>
              <a:rPr lang="ru-RU" dirty="0"/>
              <a:t>и непрерывного случаев</a:t>
            </a:r>
          </a:p>
          <a:p>
            <a:r>
              <a:rPr lang="ru-RU" dirty="0"/>
              <a:t>Осознаем</a:t>
            </a:r>
            <a:r>
              <a:rPr lang="en-US" dirty="0"/>
              <a:t>, </a:t>
            </a:r>
            <a:r>
              <a:rPr lang="ru-RU" dirty="0"/>
              <a:t>что Байесовские методы – лишь новый способ взглянуть на старые модели</a:t>
            </a:r>
          </a:p>
          <a:p>
            <a:r>
              <a:rPr lang="ru-RU" dirty="0"/>
              <a:t>Обсудим сопряжённые распределения и алгоритм Монте-Карло по схеме Марковской цепи </a:t>
            </a:r>
            <a:r>
              <a:rPr lang="en-US" dirty="0"/>
              <a:t>(MCMC) </a:t>
            </a:r>
            <a:endParaRPr lang="ru-RU" dirty="0"/>
          </a:p>
          <a:p>
            <a:r>
              <a:rPr lang="ru-RU" dirty="0"/>
              <a:t>Посмотрим как байесовский вывод связан с методом максимального правдоподобия</a:t>
            </a:r>
            <a:endParaRPr lang="en-US" dirty="0"/>
          </a:p>
          <a:p>
            <a:r>
              <a:rPr lang="ru-RU" dirty="0"/>
              <a:t>Оценим несколько простых моделей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9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Две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67083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1C82E50-6E26-2843-87B8-D530173442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1C82E50-6E26-2843-87B8-D53017344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F70C8F0-5CDE-1045-9724-59D990CB82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F70C8F0-5CDE-1045-9724-59D990CB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2679E29-2C01-7C4F-80B8-51D31ED4B5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описывающая 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2679E29-2C01-7C4F-80B8-51D31ED4B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5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1D4C572-7A93-E544-B027-37B4502BE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описывающая 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методы для оценки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1D4C572-7A93-E544-B027-37B4502B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3529E98B-86C5-7D40-B012-814764CCD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описывающая 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методы для оценки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набор теорем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говорит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распределена величина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3529E98B-86C5-7D40-B012-814764CCD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385" t="-1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0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строили модели раньше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предполагали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 у нас есть какой-то параметр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надо оценить (константа) 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связанные с этим параметром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описывающая 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методы для оценки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нас есть набор теорем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который говорит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как распределена величина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основе этих теорем мы можем проверять гипотезы и строить доверительные интервалы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385" t="-1848" r="-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Схема математической статистики</a:t>
            </a:r>
          </a:p>
        </p:txBody>
      </p:sp>
      <p:sp>
        <p:nvSpPr>
          <p:cNvPr id="19" name="Прямоугольник 1">
            <a:extLst>
              <a:ext uri="{FF2B5EF4-FFF2-40B4-BE49-F238E27FC236}">
                <a16:creationId xmlns:a16="http://schemas.microsoft.com/office/drawing/2014/main" id="{2CBAD3CC-3DDA-7049-90ED-B0591CBE3858}"/>
              </a:ext>
            </a:extLst>
          </p:cNvPr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5B42C41E-4E05-AC4C-85F7-C9A415ADD184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5B42C41E-4E05-AC4C-85F7-C9A415AD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333" t="-1818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6B311861-2CFE-1444-8C8F-CAE35EDDDA44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6B311861-2CFE-1444-8C8F-CAE35EDDD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4583" r="-10204" b="-208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A404BDE0-41EB-6946-A208-A6EF05512B4A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A404BDE0-41EB-6946-A208-A6EF05512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5155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">
            <a:extLst>
              <a:ext uri="{FF2B5EF4-FFF2-40B4-BE49-F238E27FC236}">
                <a16:creationId xmlns:a16="http://schemas.microsoft.com/office/drawing/2014/main" id="{25018F9B-26AE-B447-BCC5-6014408E45F9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DE0CC868-6B08-6341-B4D2-D260AC744BEE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1" name="Точность  оценки, прогнозов…">
            <a:extLst>
              <a:ext uri="{FF2B5EF4-FFF2-40B4-BE49-F238E27FC236}">
                <a16:creationId xmlns:a16="http://schemas.microsoft.com/office/drawing/2014/main" id="{FA564676-419E-C545-82CC-5854432EFF89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1CF57FEF-03AC-C047-9CFE-DD7E499DD4FE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DAB1FC92-9057-3E4E-9C83-3B08C1A878E9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86F616DC-72A5-4E41-96CC-D2D09D68F407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EEED28D4-9C7B-1C47-8F56-93B2DA334CA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33202575-55D6-3044-A1D3-C71ADA2C3296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EEAD4B01-1938-BA4A-B016-9D455442F68D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EEAD4B01-1938-BA4A-B016-9D455442F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294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9D6A8C72-907D-A143-AA65-E4635492C77F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9D6A8C72-907D-A143-AA65-E4635492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3004" t="-1818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9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5869E9D9-B170-3F4F-9570-DA54D866F25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Нам хотелось получить ответ на вопрос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AE7FCECB-39DA-1044-9732-8667FEDF2B3E}"/>
                  </a:ext>
                </a:extLst>
              </p:cNvPr>
              <p:cNvSpPr/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AE7FCECB-39DA-1044-9732-8667FEDF2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  <a:blipFill>
                <a:blip r:embed="rId4"/>
                <a:stretch>
                  <a:fillRect l="-532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5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r>
              <a:rPr lang="ru-RU" dirty="0"/>
              <a:t>О жизни известно довольно мало </a:t>
            </a:r>
          </a:p>
          <a:p>
            <a:r>
              <a:rPr lang="ru-RU" dirty="0"/>
              <a:t>Даже неясно, как он на самом деле выглядел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5AF1AB3-1F6A-1C4A-A55A-83E0E65462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7408469A-0D80-6E4A-B786-4D03E9255FA8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17E782BE-F27C-2A44-A0EE-1D7D91E13C41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F6F7637-9076-FD43-B05F-602958BC4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Нам хотелось получить ответ на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не могли ответить на этот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 как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неизвестная константа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F6F7637-9076-FD43-B05F-602958BC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5437AD2-50FF-4744-ADCA-8E991F540469}"/>
                  </a:ext>
                </a:extLst>
              </p:cNvPr>
              <p:cNvSpPr/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5437AD2-50FF-4744-ADCA-8E991F540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  <a:blipFill>
                <a:blip r:embed="rId5"/>
                <a:stretch>
                  <a:fillRect l="-532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6B2FA03-49A5-E646-B744-519B6A582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Нам хотелось получить ответ на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не могли ответить на этот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 как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неизвестная константа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чтобы выкрутиться из такой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формулировали 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гипотезу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альтернативу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6B2FA03-49A5-E646-B744-519B6A582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95020265-FD6A-9648-8128-E46602B78E86}"/>
                  </a:ext>
                </a:extLst>
              </p:cNvPr>
              <p:cNvSpPr/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95020265-FD6A-9648-8128-E46602B78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  <a:blipFill>
                <a:blip r:embed="rId5"/>
                <a:stretch>
                  <a:fillRect l="-532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5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Нам хотелось получить ответ на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не могли ответить на этот вопрос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 как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неизвестная константа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чтобы выкрутиться из такой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формулировали 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гипотезу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альтернативу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Статистический тест помогал нам понять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значимо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ли отличие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от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но при этом он ничего не говорил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 том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насколько это различие вероятно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042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366ACF5-AF19-FB47-B38C-036AF7C4176A}"/>
                  </a:ext>
                </a:extLst>
              </p:cNvPr>
              <p:cNvSpPr/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366ACF5-AF19-FB47-B38C-036AF7C4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5" y="1268760"/>
                <a:ext cx="2375650" cy="461665"/>
              </a:xfrm>
              <a:prstGeom prst="rect">
                <a:avLst/>
              </a:prstGeom>
              <a:blipFill>
                <a:blip r:embed="rId5"/>
                <a:stretch>
                  <a:fillRect l="-532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3B39C2C-0C93-2C45-B947-D59A16E7F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могли найти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это оценка для вероятности оценки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нам хочется работать с истинным значением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3B39C2C-0C93-2C45-B947-D59A16E7F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57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7B69DE4-3A27-0042-ACEE-D4C731ADE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могли найти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это оценка для вероятности оценки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нам хочется работать с истинным значением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Кроме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проверяли конкретную гипотезу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все остальные существующие гипотезы мы отбрасывали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7B69DE4-3A27-0042-ACEE-D4C731A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Подмена понятий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могли найти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&gt;3∣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это оценка для вероятности оценки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нам хочется работать с истинным значением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Кроме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проверяли конкретную гипотезу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все остальные существующие гипотезы мы отбрасывали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Байесовский подход позволяет получить именно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sepChr m:val="∣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а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также вычисляет апостериорную вероятность каждой из множества гипотез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5283904"/>
              </a:xfrm>
              <a:prstGeom prst="rect">
                <a:avLst/>
              </a:prstGeom>
              <a:blipFill>
                <a:blip r:embed="rId4"/>
                <a:stretch>
                  <a:fillRect l="-2124" t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будем строить модели теперь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1E38F16-8CE3-A64C-879C-22C8F01C46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будем отделять друг от друга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будем смотреть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 не константу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A1E38F16-8CE3-A64C-879C-22C8F01C4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918" r="-8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будем строить модели теперь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79AACA3-CC02-2443-942B-C09DBC8767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будем отделять друг от друга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будем смотреть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 не константу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Своё знание о параметре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будем формализовывать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априорном распределении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79AACA3-CC02-2443-942B-C09DBC876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918" r="-8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будем строить модели теперь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0A34B4D-307B-F64E-90EF-B74321043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будем отделять друг от друга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будем смотреть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 не константу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Своё знание о параметре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будем формализовывать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априорном распределении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 будем собирать выборку и по формуле Байеса получать апостериорное распределение 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50A34B4D-307B-F64E-90EF-B74321043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1923" t="-1918" r="-8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3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будем отделять друг от друга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будем смотреть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как на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а не константу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Своё знание о параметре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будем формализовывать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априорном распределении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 будем собирать выборку и по формуле Байеса получать апостериорное распределение 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4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Используя апостериорное распределение</a:t>
                </a:r>
                <a:r>
                  <a:rPr lang="en-GB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сможем искать ответы на наши вопросы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283904"/>
              </a:xfrm>
              <a:prstGeom prst="rect">
                <a:avLst/>
              </a:prstGeom>
              <a:blipFill>
                <a:blip r:embed="rId4"/>
                <a:stretch>
                  <a:fillRect l="-2385" t="-1617" r="-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мы будем строить модели теперь</a:t>
            </a:r>
          </a:p>
        </p:txBody>
      </p:sp>
    </p:spTree>
    <p:extLst>
      <p:ext uri="{BB962C8B-B14F-4D97-AF65-F5344CB8AC3E}">
        <p14:creationId xmlns:p14="http://schemas.microsoft.com/office/powerpoint/2010/main" val="22671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r>
              <a:rPr lang="ru-RU" dirty="0"/>
              <a:t>О жизни известно довольно мало </a:t>
            </a:r>
          </a:p>
          <a:p>
            <a:r>
              <a:rPr lang="ru-RU" dirty="0"/>
              <a:t>Даже неясно как, он на самом деле выглядел</a:t>
            </a:r>
          </a:p>
          <a:p>
            <a:r>
              <a:rPr lang="ru-RU" dirty="0"/>
              <a:t>Портрет Байеса</a:t>
            </a:r>
            <a:r>
              <a:rPr lang="en-US" dirty="0"/>
              <a:t>,</a:t>
            </a:r>
            <a:r>
              <a:rPr lang="ru-RU" dirty="0"/>
              <a:t> которым часто иллюстрируют книги</a:t>
            </a:r>
            <a:r>
              <a:rPr lang="en-US" dirty="0"/>
              <a:t>,  </a:t>
            </a:r>
            <a:r>
              <a:rPr lang="ru-RU" dirty="0"/>
              <a:t>на самом </a:t>
            </a:r>
            <a:br>
              <a:rPr lang="ru-RU" dirty="0"/>
            </a:br>
            <a:r>
              <a:rPr lang="ru-RU" dirty="0"/>
              <a:t>деле может принадлежать другому человеку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447E8745-5EB3-BB42-8E57-9381220938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D27F0F4C-71B7-D54C-AF3C-D04D908E9189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7597EEED-0F82-564E-A141-AD5D8490AD80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Байесовский подход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– это другой подход к оцениванию параметров</a:t>
            </a:r>
            <a:r>
              <a:rPr lang="en-US" dirty="0"/>
              <a:t>, </a:t>
            </a:r>
            <a:r>
              <a:rPr lang="ru-RU" dirty="0"/>
              <a:t>а не другая модель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3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Байесовский подход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Байесовский подход – это другой подход к оцениванию параметров</a:t>
            </a:r>
            <a:r>
              <a:rPr lang="en-US" dirty="0"/>
              <a:t>, </a:t>
            </a:r>
            <a:r>
              <a:rPr lang="ru-RU" dirty="0"/>
              <a:t>а не другая модель </a:t>
            </a:r>
          </a:p>
          <a:p>
            <a:r>
              <a:rPr lang="ru-RU" dirty="0"/>
              <a:t>В его рамках можно оценивать любые классические модели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0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Частотный подход и Байесовский подход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C80070B-4341-7C41-AB5B-58B798665E45}"/>
              </a:ext>
            </a:extLst>
          </p:cNvPr>
          <p:cNvCxnSpPr>
            <a:cxnSpLocks/>
          </p:cNvCxnSpPr>
          <p:nvPr/>
        </p:nvCxnSpPr>
        <p:spPr>
          <a:xfrm>
            <a:off x="4421531" y="764704"/>
            <a:ext cx="0" cy="5391308"/>
          </a:xfrm>
          <a:prstGeom prst="line">
            <a:avLst/>
          </a:prstGeom>
          <a:ln w="27940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DBDD39F-1EAA-774C-8B07-101355BB6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22" y="836712"/>
                <a:ext cx="3771801" cy="51845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константа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описывает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Оценивание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ММП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ММ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ЦПТ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дельта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метод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...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Прогнозы и гипотезы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DBDD39F-1EAA-774C-8B07-101355BB6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2" y="836712"/>
                <a:ext cx="3771801" cy="5184576"/>
              </a:xfrm>
              <a:prstGeom prst="rect">
                <a:avLst/>
              </a:prstGeom>
              <a:blipFill>
                <a:blip r:embed="rId4"/>
                <a:stretch>
                  <a:fillRect l="-4714" t="-1707" r="-50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B311132-E403-014F-B5B5-EA23BE22A5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008" y="836712"/>
                <a:ext cx="4499992" cy="5400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неизвестен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наше незнание описывает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описывает связь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Байесовский вывод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Выводы делаем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распределению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получить распределение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B311132-E403-014F-B5B5-EA23BE22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99992" cy="5400600"/>
              </a:xfrm>
              <a:prstGeom prst="rect">
                <a:avLst/>
              </a:prstGeom>
              <a:blipFill>
                <a:blip r:embed="rId5"/>
                <a:stretch>
                  <a:fillRect l="-3944" t="-1639" r="-1690" b="-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4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438757" y="116632"/>
            <a:ext cx="8597739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Петя – повелитель карасей </a:t>
            </a:r>
          </a:p>
        </p:txBody>
      </p:sp>
    </p:spTree>
    <p:extLst>
      <p:ext uri="{BB962C8B-B14F-4D97-AF65-F5344CB8AC3E}">
        <p14:creationId xmlns:p14="http://schemas.microsoft.com/office/powerpoint/2010/main" val="326794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551100CF-572B-B74D-8CD0-210AE8CDFF74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551100CF-572B-B74D-8CD0-210AE8CDF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8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2FC856E4-1388-1247-940A-00998ABF3E34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2FC856E4-1388-1247-940A-00998ABF3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881602-1D2B-3844-96B2-59CE75C34E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3881602-1D2B-3844-96B2-59CE75C3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73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302CF0FC-460B-F44D-BB95-3F1C025D30AB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302CF0FC-460B-F44D-BB95-3F1C025D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A6E120D-BED8-474B-A6D7-D3C6935D0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A6E120D-BED8-474B-A6D7-D3C6935D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0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B01E631E-63C4-1649-AB14-5397DB03880A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">
                <a:extLst>
                  <a:ext uri="{FF2B5EF4-FFF2-40B4-BE49-F238E27FC236}">
                    <a16:creationId xmlns:a16="http://schemas.microsoft.com/office/drawing/2014/main" id="{B01E631E-63C4-1649-AB14-5397DB038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A271CF36-9170-1443-9ECE-22AA0DB0D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A271CF36-9170-1443-9ECE-22AA0DB0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8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3602909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0F5282B-C418-4E44-9D00-80438571E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0F5282B-C418-4E44-9D00-80438571E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F765FB7-3C88-1644-A22D-B0CA46EE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4A0194-929C-2348-A96F-FF94D5B5FDE7}"/>
              </a:ext>
            </a:extLst>
          </p:cNvPr>
          <p:cNvSpPr/>
          <p:nvPr/>
        </p:nvSpPr>
        <p:spPr>
          <a:xfrm>
            <a:off x="3779912" y="2204864"/>
            <a:ext cx="468052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Формула полной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49A71DC1-5139-2547-BFE5-ABC24BADF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апостериорное распределение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априорное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правдоподобие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полная вероятность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49A71DC1-5139-2547-BFE5-ABC24BADF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920880" cy="2376656"/>
              </a:xfrm>
              <a:prstGeom prst="rect">
                <a:avLst/>
              </a:prstGeom>
              <a:blipFill>
                <a:blip r:embed="rId5"/>
                <a:stretch>
                  <a:fillRect l="-2244" t="-42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5328872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Английский священник</a:t>
            </a:r>
          </a:p>
          <a:p>
            <a:r>
              <a:rPr lang="ru-RU" dirty="0"/>
              <a:t>Родился то</a:t>
            </a:r>
            <a:r>
              <a:rPr lang="en-US" dirty="0"/>
              <a:t> </a:t>
            </a:r>
            <a:r>
              <a:rPr lang="ru-RU" dirty="0"/>
              <a:t>ли в 1701</a:t>
            </a:r>
            <a:r>
              <a:rPr lang="en-US" dirty="0"/>
              <a:t>,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ru-RU" dirty="0"/>
              <a:t>ли в 1702 году</a:t>
            </a:r>
          </a:p>
          <a:p>
            <a:r>
              <a:rPr lang="ru-RU" dirty="0"/>
              <a:t>О жизни известно довольно мало </a:t>
            </a:r>
          </a:p>
          <a:p>
            <a:r>
              <a:rPr lang="ru-RU" dirty="0"/>
              <a:t>Даже неясно как, он на самом деле выглядел</a:t>
            </a:r>
          </a:p>
          <a:p>
            <a:r>
              <a:rPr lang="ru-RU" dirty="0"/>
              <a:t>Портрет Байеса</a:t>
            </a:r>
            <a:r>
              <a:rPr lang="en-US" dirty="0"/>
              <a:t>,</a:t>
            </a:r>
            <a:r>
              <a:rPr lang="ru-RU" dirty="0"/>
              <a:t> которым часто иллюстрируют книги</a:t>
            </a:r>
            <a:r>
              <a:rPr lang="en-US" dirty="0"/>
              <a:t>,  </a:t>
            </a:r>
            <a:r>
              <a:rPr lang="ru-RU" dirty="0"/>
              <a:t>на самом </a:t>
            </a:r>
            <a:br>
              <a:rPr lang="ru-RU" dirty="0"/>
            </a:br>
            <a:r>
              <a:rPr lang="ru-RU" dirty="0"/>
              <a:t>деле может принадлежать другому человеку</a:t>
            </a:r>
          </a:p>
          <a:p>
            <a:r>
              <a:rPr lang="ru-RU" dirty="0"/>
              <a:t>Написал две работы</a:t>
            </a:r>
            <a:r>
              <a:rPr lang="en-US" dirty="0"/>
              <a:t>: </a:t>
            </a:r>
            <a:r>
              <a:rPr lang="ru-RU" dirty="0"/>
              <a:t>одну по богословию</a:t>
            </a:r>
            <a:r>
              <a:rPr lang="en-US" dirty="0"/>
              <a:t>, </a:t>
            </a:r>
            <a:r>
              <a:rPr lang="ru-RU" dirty="0"/>
              <a:t>одну по математике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58EB58-E763-014C-B0A6-3BF0BE4BA9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6066887" y="836613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1D600AE9-6E54-D447-AAD3-4FCC104F3CF4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b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41174BE2-61EE-C34D-97D2-8932751ECB5C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4A0D1612-BC80-9D41-BF88-73D3E5AE46BA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4A0D1612-BC80-9D41-BF88-73D3E5AE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10">
            <a:extLst>
              <a:ext uri="{FF2B5EF4-FFF2-40B4-BE49-F238E27FC236}">
                <a16:creationId xmlns:a16="http://schemas.microsoft.com/office/drawing/2014/main" id="{69949CA4-98E9-E744-B8BE-D655236F8746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B1127766-DFA1-ED41-AB5F-ED070FE96F27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B1127766-DFA1-ED41-AB5F-ED070FE9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5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D8A577C7-58C0-3B45-9E33-35A3F762B83C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D8A577C7-58C0-3B45-9E33-35A3F762B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F1AE52DE-8BB7-DB4C-BDFD-70DE618B3059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9">
                <a:extLst>
                  <a:ext uri="{FF2B5EF4-FFF2-40B4-BE49-F238E27FC236}">
                    <a16:creationId xmlns:a16="http://schemas.microsoft.com/office/drawing/2014/main" id="{F1AE52DE-8BB7-DB4C-BDFD-70DE618B3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0">
            <a:extLst>
              <a:ext uri="{FF2B5EF4-FFF2-40B4-BE49-F238E27FC236}">
                <a16:creationId xmlns:a16="http://schemas.microsoft.com/office/drawing/2014/main" id="{8F9E796B-2EAA-C44A-A609-1E9CBD8097D5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5C92B9EC-10C4-A346-89DB-5CF7A0600542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5C92B9EC-10C4-A346-89DB-5CF7A0600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33A81BA8-0019-0F4D-B660-FEC9BE4AF3B1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33A81BA8-0019-0F4D-B660-FEC9BE4AF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9A7DD465-6E4F-AA43-88DD-E2FC34042E6C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9">
                <a:extLst>
                  <a:ext uri="{FF2B5EF4-FFF2-40B4-BE49-F238E27FC236}">
                    <a16:creationId xmlns:a16="http://schemas.microsoft.com/office/drawing/2014/main" id="{9A7DD465-6E4F-AA43-88DD-E2FC34042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0">
            <a:extLst>
              <a:ext uri="{FF2B5EF4-FFF2-40B4-BE49-F238E27FC236}">
                <a16:creationId xmlns:a16="http://schemas.microsoft.com/office/drawing/2014/main" id="{F27DC3DD-B34F-A547-A672-499DC068ED1F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130DB6F1-C5CE-F94D-923B-1E64E7D92465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130DB6F1-C5CE-F94D-923B-1E64E7D92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2">
            <a:extLst>
              <a:ext uri="{FF2B5EF4-FFF2-40B4-BE49-F238E27FC236}">
                <a16:creationId xmlns:a16="http://schemas.microsoft.com/office/drawing/2014/main" id="{DA98CC40-B04A-7942-AEA9-24A738A18C0A}"/>
              </a:ext>
            </a:extLst>
          </p:cNvPr>
          <p:cNvSpPr/>
          <p:nvPr/>
        </p:nvSpPr>
        <p:spPr>
          <a:xfrm>
            <a:off x="1122125" y="3080342"/>
            <a:ext cx="78843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 практике ей часто пренебрегают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делают вычисления с точностью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до константы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а после восстанавливают</a:t>
            </a:r>
          </a:p>
        </p:txBody>
      </p:sp>
      <p:sp>
        <p:nvSpPr>
          <p:cNvPr id="20" name="Овал 13">
            <a:extLst>
              <a:ext uri="{FF2B5EF4-FFF2-40B4-BE49-F238E27FC236}">
                <a16:creationId xmlns:a16="http://schemas.microsoft.com/office/drawing/2014/main" id="{882C8513-50E4-ED41-9136-863DE2D58C09}"/>
              </a:ext>
            </a:extLst>
          </p:cNvPr>
          <p:cNvSpPr/>
          <p:nvPr/>
        </p:nvSpPr>
        <p:spPr>
          <a:xfrm>
            <a:off x="3923928" y="2635793"/>
            <a:ext cx="415441" cy="38841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480B1-85F8-4E4E-B7CB-07F98BEA2DFA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4D99C666-DE4E-4249-92B7-466CC7E7F912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4D99C666-DE4E-4249-92B7-466CC7E7F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F67C16B-136D-0046-A075-EE9BFD84BA05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F67C16B-136D-0046-A075-EE9BFD84B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0">
            <a:extLst>
              <a:ext uri="{FF2B5EF4-FFF2-40B4-BE49-F238E27FC236}">
                <a16:creationId xmlns:a16="http://schemas.microsoft.com/office/drawing/2014/main" id="{050C3289-3C3E-7D45-8A17-ABFC2827631F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9BA27884-B1E0-BE46-AF1D-5DAEC935A96A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9BA27884-B1E0-BE46-AF1D-5DAEC935A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12">
            <a:extLst>
              <a:ext uri="{FF2B5EF4-FFF2-40B4-BE49-F238E27FC236}">
                <a16:creationId xmlns:a16="http://schemas.microsoft.com/office/drawing/2014/main" id="{6AD7B196-483E-5047-80D3-2E0E82ED39DE}"/>
              </a:ext>
            </a:extLst>
          </p:cNvPr>
          <p:cNvSpPr/>
          <p:nvPr/>
        </p:nvSpPr>
        <p:spPr>
          <a:xfrm>
            <a:off x="1122125" y="3080342"/>
            <a:ext cx="78843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 практике ей часто пренебрегают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делают вычисления с точностью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до константы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а после восстанавливают</a:t>
            </a:r>
          </a:p>
        </p:txBody>
      </p:sp>
      <p:sp>
        <p:nvSpPr>
          <p:cNvPr id="22" name="Овал 13">
            <a:extLst>
              <a:ext uri="{FF2B5EF4-FFF2-40B4-BE49-F238E27FC236}">
                <a16:creationId xmlns:a16="http://schemas.microsoft.com/office/drawing/2014/main" id="{6C703E3B-2942-FE40-A14D-382D9792A242}"/>
              </a:ext>
            </a:extLst>
          </p:cNvPr>
          <p:cNvSpPr/>
          <p:nvPr/>
        </p:nvSpPr>
        <p:spPr>
          <a:xfrm>
            <a:off x="3923928" y="2635793"/>
            <a:ext cx="415441" cy="38841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C3D2012-AA2A-DD43-A7B6-5D5E187AD3FB}"/>
              </a:ext>
            </a:extLst>
          </p:cNvPr>
          <p:cNvSpPr txBox="1">
            <a:spLocks/>
          </p:cNvSpPr>
          <p:nvPr/>
        </p:nvSpPr>
        <p:spPr>
          <a:xfrm>
            <a:off x="611560" y="4065846"/>
            <a:ext cx="8379726" cy="2027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константу восстановить сложно из-за сложного интеграла</a:t>
            </a:r>
          </a:p>
        </p:txBody>
      </p:sp>
    </p:spTree>
    <p:extLst>
      <p:ext uri="{BB962C8B-B14F-4D97-AF65-F5344CB8AC3E}">
        <p14:creationId xmlns:p14="http://schemas.microsoft.com/office/powerpoint/2010/main" val="19933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C7FF5B6-C2B5-B646-B274-3C0035700ECA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C7FF5B6-C2B5-B646-B274-3C003570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9A4C2377-3A12-8041-9D57-6FAC3B551D27}"/>
              </a:ext>
            </a:extLst>
          </p:cNvPr>
          <p:cNvSpPr/>
          <p:nvPr/>
        </p:nvSpPr>
        <p:spPr>
          <a:xfrm>
            <a:off x="3923928" y="1576802"/>
            <a:ext cx="3123142" cy="511513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39619C-A90A-3645-A2D5-4D97DE48E8E2}"/>
                  </a:ext>
                </a:extLst>
              </p:cNvPr>
              <p:cNvSpPr/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Константа относительно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39619C-A90A-3645-A2D5-4D97DE48E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945816"/>
                <a:ext cx="2835110" cy="830997"/>
              </a:xfrm>
              <a:prstGeom prst="rect">
                <a:avLst/>
              </a:prstGeom>
              <a:blipFill>
                <a:blip r:embed="rId6"/>
                <a:stretch>
                  <a:fillRect t="-606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171D9DD-AD75-3C4D-A51C-D1DF36D65249}"/>
              </a:ext>
            </a:extLst>
          </p:cNvPr>
          <p:cNvSpPr/>
          <p:nvPr/>
        </p:nvSpPr>
        <p:spPr>
          <a:xfrm>
            <a:off x="1122125" y="3080342"/>
            <a:ext cx="78843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На практике ей часто пренебрегают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делают вычисления с точностью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до константы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а после восстанавливают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1BCCF9C-6FF8-4848-8EE0-AC1D25EB685F}"/>
              </a:ext>
            </a:extLst>
          </p:cNvPr>
          <p:cNvSpPr/>
          <p:nvPr/>
        </p:nvSpPr>
        <p:spPr>
          <a:xfrm>
            <a:off x="3923928" y="2635793"/>
            <a:ext cx="415441" cy="38841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03838586-F33F-8044-BD3E-E932DE928522}"/>
              </a:ext>
            </a:extLst>
          </p:cNvPr>
          <p:cNvSpPr txBox="1">
            <a:spLocks/>
          </p:cNvSpPr>
          <p:nvPr/>
        </p:nvSpPr>
        <p:spPr>
          <a:xfrm>
            <a:off x="611560" y="4065846"/>
            <a:ext cx="8379726" cy="2027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константу восстановить сложно из-за сложного интеграла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Байес для бедных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восстанавливать константу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найти моду апостериорного распределения и использовать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её в качестве точечной байесовской оценки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D99D30D6-3533-2743-8CBD-2D94ACCA41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Формула Байеса задаёт правило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 которому мы меняем наши представления о неизвестном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при поступлении новой информации в виде 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D99D30D6-3533-2743-8CBD-2D94ACCA4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  <a:blipFill>
                <a:blip r:embed="rId4"/>
                <a:stretch>
                  <a:fillRect l="-2404" t="-8247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A608FD55-44A3-CA4C-805E-A6FBEAC69174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A608FD55-44A3-CA4C-805E-A6FBEAC69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4EF00885-66D1-5144-8D98-001878057C6F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4EF00885-66D1-5144-8D98-00187805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8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A693A-FF3D-1443-8D02-62AAB7EE222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Формула Байеса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F0FD-230B-F14D-A3F8-3A3635FE22FD}"/>
              </a:ext>
            </a:extLst>
          </p:cNvPr>
          <p:cNvSpPr txBox="1"/>
          <p:nvPr/>
        </p:nvSpPr>
        <p:spPr>
          <a:xfrm>
            <a:off x="6518031" y="4255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79757EF3-CEEC-9E41-9C0A-3C7BFB9152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Формула Байеса задаёт правило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 которому мы меняем наши представления о неизвестном параметре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при поступлении новой информации в виде выборки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79757EF3-CEEC-9E41-9C0A-3C7BFB915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60141"/>
                <a:ext cx="7920880" cy="1218862"/>
              </a:xfrm>
              <a:prstGeom prst="rect">
                <a:avLst/>
              </a:prstGeom>
              <a:blipFill>
                <a:blip r:embed="rId4"/>
                <a:stretch>
                  <a:fillRect l="-2404" t="-8247" b="-41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/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9D3336-B4F5-4640-99CC-BC54DD2EF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127320"/>
                <a:ext cx="4308487" cy="89896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/>
              <p:nvPr/>
            </p:nvSpPr>
            <p:spPr>
              <a:xfrm>
                <a:off x="2258812" y="4975704"/>
                <a:ext cx="4422173" cy="791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𝐿𝑖𝑘𝑒𝑙𝑖h𝑜𝑜𝑑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𝑃𝑟𝑖𝑜𝑟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2B7436-FD2A-8840-BE10-218FEE5E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12" y="4975704"/>
                <a:ext cx="4422173" cy="79117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/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E8EF41-9DDF-A94C-B1C2-0D48300A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2545981"/>
                <a:ext cx="3590085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03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D66514C-39B8-2549-BD72-C272D7763A84}"/>
              </a:ext>
            </a:extLst>
          </p:cNvPr>
          <p:cNvSpPr/>
          <p:nvPr/>
        </p:nvSpPr>
        <p:spPr>
          <a:xfrm>
            <a:off x="612000" y="692695"/>
            <a:ext cx="8208692" cy="18002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C9BE61D-A0D8-A14D-92A4-90304CFB56D3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317969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8FE0EED-3657-5F4D-AC43-2CAF7E998F52}"/>
              </a:ext>
            </a:extLst>
          </p:cNvPr>
          <p:cNvSpPr/>
          <p:nvPr/>
        </p:nvSpPr>
        <p:spPr>
          <a:xfrm>
            <a:off x="612000" y="692695"/>
            <a:ext cx="8208692" cy="230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064AC1E-64EA-FF4F-A2CC-46732F3B5490}"/>
                  </a:ext>
                </a:extLst>
              </p:cNvPr>
              <p:cNvSpPr/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064AC1E-64EA-FF4F-A2CC-46732F3B5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  <a:blipFill>
                <a:blip r:embed="rId4"/>
                <a:stretch>
                  <a:fillRect l="-2183" r="-1747" b="-24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FD53F158-7B0B-D54E-A0A2-7FC605AB396F}"/>
                  </a:ext>
                </a:extLst>
              </p:cNvPr>
              <p:cNvSpPr/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FD53F158-7B0B-D54E-A0A2-7FC605AB3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8475" t="-10345" r="-8475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17129633-E682-294B-B06E-DA2EC3954A2D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81418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ED3408B-1F33-844F-A35E-7AAAD89B4604}"/>
              </a:ext>
            </a:extLst>
          </p:cNvPr>
          <p:cNvSpPr/>
          <p:nvPr/>
        </p:nvSpPr>
        <p:spPr>
          <a:xfrm>
            <a:off x="612000" y="692695"/>
            <a:ext cx="8208692" cy="230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FD318E6B-7031-4E41-83B7-31628E359B0F}"/>
                  </a:ext>
                </a:extLst>
              </p:cNvPr>
              <p:cNvSpPr/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FD318E6B-7031-4E41-83B7-31628E359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  <a:blipFill>
                <a:blip r:embed="rId4"/>
                <a:stretch>
                  <a:fillRect l="-2183" r="-1747" b="-24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9F024CDA-D57B-BB4E-A5D7-005F98B98E60}"/>
                  </a:ext>
                </a:extLst>
              </p:cNvPr>
              <p:cNvSpPr/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9F024CDA-D57B-BB4E-A5D7-005F98B9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8475" t="-10345" r="-8475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BE1A3975-46AF-3245-AA61-FA09947EC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Знаем о параметре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только 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он изменяется от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BE1A3975-46AF-3245-AA61-FA09947E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  <a:blipFill>
                <a:blip r:embed="rId6"/>
                <a:stretch>
                  <a:fillRect l="-2124" t="-3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A0D5AD28-C0B5-744D-B498-92C25D772DE6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36090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968112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Математическая работа Байеса была опубликована только после его смерти 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AA6B3A6F-D55B-FF45-BA17-5F1FF77E5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1" b="21971"/>
          <a:stretch/>
        </p:blipFill>
        <p:spPr>
          <a:xfrm>
            <a:off x="6087216" y="836613"/>
            <a:ext cx="2524186" cy="2524186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F05CF01B-B682-954C-AF46-FDC04A854826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Пьер-Симон Лаплас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5243F23-BD46-8043-B7BD-E887B3768BD6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0457762-52D2-3B49-9F09-4591237A55A9}"/>
              </a:ext>
            </a:extLst>
          </p:cNvPr>
          <p:cNvSpPr/>
          <p:nvPr/>
        </p:nvSpPr>
        <p:spPr>
          <a:xfrm>
            <a:off x="612000" y="692695"/>
            <a:ext cx="8208692" cy="230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B3818947-5712-5C4D-A2C2-F33A6A73234B}"/>
                  </a:ext>
                </a:extLst>
              </p:cNvPr>
              <p:cNvSpPr/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B3818947-5712-5C4D-A2C2-F33A6A732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  <a:blipFill>
                <a:blip r:embed="rId4"/>
                <a:stretch>
                  <a:fillRect l="-2183" r="-1747" b="-24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F8FCE28B-720F-1F40-9877-D17ABE2B34F7}"/>
                  </a:ext>
                </a:extLst>
              </p:cNvPr>
              <p:cNvSpPr/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6">
                <a:extLst>
                  <a:ext uri="{FF2B5EF4-FFF2-40B4-BE49-F238E27FC236}">
                    <a16:creationId xmlns:a16="http://schemas.microsoft.com/office/drawing/2014/main" id="{F8FCE28B-720F-1F40-9877-D17ABE2B3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8475" t="-10345" r="-8475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9F8B4B83-59D5-6B43-8E5C-CC7C1FCED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Знаем о параметре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только 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он изменяется от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Возьмём в качестве априорного – равномерное распределение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9F8B4B83-59D5-6B43-8E5C-CC7C1FCED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  <a:blipFill>
                <a:blip r:embed="rId6"/>
                <a:stretch>
                  <a:fillRect l="-2124" t="-3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3B413DBA-14E2-BF4D-A063-2E4169755DE0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8636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Ловля карасей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1896ED1-7DB5-F249-936F-E8079F686A96}"/>
              </a:ext>
            </a:extLst>
          </p:cNvPr>
          <p:cNvSpPr/>
          <p:nvPr/>
        </p:nvSpPr>
        <p:spPr>
          <a:xfrm>
            <a:off x="612000" y="692695"/>
            <a:ext cx="8208692" cy="230425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9B94FEA-8C30-D845-AAAB-B17199041473}"/>
                  </a:ext>
                </a:extLst>
              </p:cNvPr>
              <p:cNvSpPr/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9B94FEA-8C30-D845-AAAB-B17199041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08" y="2411596"/>
                <a:ext cx="2893997" cy="369332"/>
              </a:xfrm>
              <a:prstGeom prst="rect">
                <a:avLst/>
              </a:prstGeom>
              <a:blipFill>
                <a:blip r:embed="rId4"/>
                <a:stretch>
                  <a:fillRect l="-2183" r="-1747" b="-24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7B6CED-EE36-BB47-85B7-70860D558BA8}"/>
                  </a:ext>
                </a:extLst>
              </p:cNvPr>
              <p:cNvSpPr/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7B6CED-EE36-BB47-85B7-70860D558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411596"/>
                <a:ext cx="737959" cy="369332"/>
              </a:xfrm>
              <a:prstGeom prst="rect">
                <a:avLst/>
              </a:prstGeom>
              <a:blipFill>
                <a:blip r:embed="rId5"/>
                <a:stretch>
                  <a:fillRect l="-8475" t="-10345" r="-8475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CF9EE381-653F-B044-95E7-AE6B6CF92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Знаем о параметре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только 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он изменяется от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до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Возьмём в качестве априорного – равномерное распределение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у Пети есть бабушка-рыбак и она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караси встречаются чаще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щуки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мы можем выразить это знание другим априорным распределением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CF9EE381-653F-B044-95E7-AE6B6CF9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47968"/>
                <a:ext cx="8352820" cy="2861352"/>
              </a:xfrm>
              <a:prstGeom prst="rect">
                <a:avLst/>
              </a:prstGeom>
              <a:blipFill>
                <a:blip r:embed="rId6"/>
                <a:stretch>
                  <a:fillRect l="-2124" t="-3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9B008F30-CC35-F84C-A7AA-1EE5A3B933DA}"/>
              </a:ext>
            </a:extLst>
          </p:cNvPr>
          <p:cNvSpPr txBox="1">
            <a:spLocks/>
          </p:cNvSpPr>
          <p:nvPr/>
        </p:nvSpPr>
        <p:spPr>
          <a:xfrm>
            <a:off x="847060" y="843104"/>
            <a:ext cx="7737691" cy="1138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28516A"/>
                </a:solidFill>
              </a:rPr>
              <a:t>в озере около деревни </a:t>
            </a:r>
            <a:r>
              <a:rPr lang="ru-RU" sz="2400" dirty="0" err="1">
                <a:solidFill>
                  <a:srgbClr val="28516A"/>
                </a:solidFill>
              </a:rPr>
              <a:t>Гипотезово</a:t>
            </a:r>
            <a:r>
              <a:rPr lang="ru-RU" sz="2400" dirty="0">
                <a:solidFill>
                  <a:srgbClr val="28516A"/>
                </a:solidFill>
              </a:rPr>
              <a:t> живут караси и щуки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Петя поймал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щуку и ещё одного карася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а затем задумался о том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какая доля карасей водится в озере</a:t>
            </a:r>
          </a:p>
        </p:txBody>
      </p:sp>
    </p:spTree>
    <p:extLst>
      <p:ext uri="{BB962C8B-B14F-4D97-AF65-F5344CB8AC3E}">
        <p14:creationId xmlns:p14="http://schemas.microsoft.com/office/powerpoint/2010/main" val="7511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Априорные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20D8CC-1967-564A-A36C-B87B259FF09C}"/>
                  </a:ext>
                </a:extLst>
              </p:cNvPr>
              <p:cNvSpPr/>
              <p:nvPr/>
            </p:nvSpPr>
            <p:spPr>
              <a:xfrm>
                <a:off x="5653914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20D8CC-1967-564A-A36C-B87B259FF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14" y="1052736"/>
                <a:ext cx="864339" cy="461665"/>
              </a:xfrm>
              <a:prstGeom prst="rect">
                <a:avLst/>
              </a:prstGeom>
              <a:blipFill>
                <a:blip r:embed="rId5"/>
                <a:stretch>
                  <a:fillRect r="-142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7C2977-0D5F-FA47-90B1-2056209E6E75}"/>
                  </a:ext>
                </a:extLst>
              </p:cNvPr>
              <p:cNvSpPr/>
              <p:nvPr/>
            </p:nvSpPr>
            <p:spPr>
              <a:xfrm>
                <a:off x="8451845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7C2977-0D5F-FA47-90B1-2056209E6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45" y="2887018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C09D39A-847B-2C4D-BB26-0CBDE67B70E8}"/>
                  </a:ext>
                </a:extLst>
              </p:cNvPr>
              <p:cNvSpPr/>
              <p:nvPr/>
            </p:nvSpPr>
            <p:spPr>
              <a:xfrm>
                <a:off x="7283998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C09D39A-847B-2C4D-BB26-0CBDE67B7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98" y="2933185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25C795A-1598-C44C-8F83-60FC2540FE9D}"/>
                  </a:ext>
                </a:extLst>
              </p:cNvPr>
              <p:cNvSpPr/>
              <p:nvPr/>
            </p:nvSpPr>
            <p:spPr>
              <a:xfrm>
                <a:off x="5563580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25C795A-1598-C44C-8F83-60FC2540F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580" y="2922244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F2391921-B57A-3343-9006-675A9008C94F}"/>
              </a:ext>
            </a:extLst>
          </p:cNvPr>
          <p:cNvSpPr/>
          <p:nvPr/>
        </p:nvSpPr>
        <p:spPr>
          <a:xfrm flipV="1">
            <a:off x="5913667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928DE9CA-9B92-FB4A-BBB0-791B99D42B50}"/>
              </a:ext>
            </a:extLst>
          </p:cNvPr>
          <p:cNvSpPr/>
          <p:nvPr/>
        </p:nvSpPr>
        <p:spPr>
          <a:xfrm>
            <a:off x="5014086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70B4622-9F82-D14C-B121-DCC8D7D0AFF3}"/>
              </a:ext>
            </a:extLst>
          </p:cNvPr>
          <p:cNvSpPr/>
          <p:nvPr/>
        </p:nvSpPr>
        <p:spPr>
          <a:xfrm flipV="1">
            <a:off x="5925933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EE95DD98-82C6-8B4F-9465-B66C810F031D}"/>
              </a:ext>
            </a:extLst>
          </p:cNvPr>
          <p:cNvSpPr/>
          <p:nvPr/>
        </p:nvSpPr>
        <p:spPr>
          <a:xfrm>
            <a:off x="4966624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9B65FE58-C800-7F4A-85DB-32EFC205A2E2}"/>
              </a:ext>
            </a:extLst>
          </p:cNvPr>
          <p:cNvSpPr/>
          <p:nvPr/>
        </p:nvSpPr>
        <p:spPr>
          <a:xfrm flipH="1">
            <a:off x="7584339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4E82568B-7571-3448-9A6E-B9398A72FF90}"/>
              </a:ext>
            </a:extLst>
          </p:cNvPr>
          <p:cNvSpPr/>
          <p:nvPr/>
        </p:nvSpPr>
        <p:spPr>
          <a:xfrm flipV="1">
            <a:off x="5913668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30B2817-8CEB-E340-AD2B-F3DD5ACBF59D}"/>
              </a:ext>
            </a:extLst>
          </p:cNvPr>
          <p:cNvSpPr/>
          <p:nvPr/>
        </p:nvSpPr>
        <p:spPr>
          <a:xfrm flipH="1" flipV="1">
            <a:off x="7584336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DCCFDEE-3951-B54B-BD47-456BAEFC3A2C}"/>
                  </a:ext>
                </a:extLst>
              </p:cNvPr>
              <p:cNvSpPr/>
              <p:nvPr/>
            </p:nvSpPr>
            <p:spPr>
              <a:xfrm>
                <a:off x="4959692" y="3645024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DCCFDEE-3951-B54B-BD47-456BAEFC3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92" y="3645024"/>
                <a:ext cx="3403892" cy="1146981"/>
              </a:xfrm>
              <a:prstGeom prst="rect">
                <a:avLst/>
              </a:prstGeom>
              <a:blipFill>
                <a:blip r:embed="rId9"/>
                <a:stretch>
                  <a:fillRect l="-7435" t="-159341" b="-2109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5">
                <a:extLst>
                  <a:ext uri="{FF2B5EF4-FFF2-40B4-BE49-F238E27FC236}">
                    <a16:creationId xmlns:a16="http://schemas.microsoft.com/office/drawing/2014/main" id="{765AB122-A56E-344E-985E-E2D19DCEABE1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5">
                <a:extLst>
                  <a:ext uri="{FF2B5EF4-FFF2-40B4-BE49-F238E27FC236}">
                    <a16:creationId xmlns:a16="http://schemas.microsoft.com/office/drawing/2014/main" id="{765AB122-A56E-344E-985E-E2D19DCEA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0">
                <a:extLst>
                  <a:ext uri="{FF2B5EF4-FFF2-40B4-BE49-F238E27FC236}">
                    <a16:creationId xmlns:a16="http://schemas.microsoft.com/office/drawing/2014/main" id="{4AC10774-1AFC-384A-BF80-0D3BB2AF853A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40">
                <a:extLst>
                  <a:ext uri="{FF2B5EF4-FFF2-40B4-BE49-F238E27FC236}">
                    <a16:creationId xmlns:a16="http://schemas.microsoft.com/office/drawing/2014/main" id="{4AC10774-1AFC-384A-BF80-0D3BB2AF8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41">
                <a:extLst>
                  <a:ext uri="{FF2B5EF4-FFF2-40B4-BE49-F238E27FC236}">
                    <a16:creationId xmlns:a16="http://schemas.microsoft.com/office/drawing/2014/main" id="{D0FFDF44-11D1-1D4F-8244-8F286430FC3A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41">
                <a:extLst>
                  <a:ext uri="{FF2B5EF4-FFF2-40B4-BE49-F238E27FC236}">
                    <a16:creationId xmlns:a16="http://schemas.microsoft.com/office/drawing/2014/main" id="{D0FFDF44-11D1-1D4F-8244-8F286430F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2">
                <a:extLst>
                  <a:ext uri="{FF2B5EF4-FFF2-40B4-BE49-F238E27FC236}">
                    <a16:creationId xmlns:a16="http://schemas.microsoft.com/office/drawing/2014/main" id="{815291BF-5D42-A64C-A853-B787269E1BA5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42">
                <a:extLst>
                  <a:ext uri="{FF2B5EF4-FFF2-40B4-BE49-F238E27FC236}">
                    <a16:creationId xmlns:a16="http://schemas.microsoft.com/office/drawing/2014/main" id="{815291BF-5D42-A64C-A853-B787269E1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">
            <a:extLst>
              <a:ext uri="{FF2B5EF4-FFF2-40B4-BE49-F238E27FC236}">
                <a16:creationId xmlns:a16="http://schemas.microsoft.com/office/drawing/2014/main" id="{62F91617-9C21-774C-9759-D12DFCEE6DF6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E0B53EEF-4329-854C-8BD0-B01D5754A32B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1539D81D-7714-E54A-8E76-49985D0219F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4" name="Line">
            <a:extLst>
              <a:ext uri="{FF2B5EF4-FFF2-40B4-BE49-F238E27FC236}">
                <a16:creationId xmlns:a16="http://schemas.microsoft.com/office/drawing/2014/main" id="{F3A560BC-508C-2C46-B0E3-37508388194D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A5692C43-59DA-FC46-A358-72AC86534AD9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E54BD85E-A626-D941-8D4C-64657EF33332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5BC88345-E64B-FC46-B4CC-ADCE6B14AF24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2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0">
                <a:extLst>
                  <a:ext uri="{FF2B5EF4-FFF2-40B4-BE49-F238E27FC236}">
                    <a16:creationId xmlns:a16="http://schemas.microsoft.com/office/drawing/2014/main" id="{355B2E73-EF11-B647-8F30-FD8C1689B653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0">
                <a:extLst>
                  <a:ext uri="{FF2B5EF4-FFF2-40B4-BE49-F238E27FC236}">
                    <a16:creationId xmlns:a16="http://schemas.microsoft.com/office/drawing/2014/main" id="{355B2E73-EF11-B647-8F30-FD8C1689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5">
                <a:extLst>
                  <a:ext uri="{FF2B5EF4-FFF2-40B4-BE49-F238E27FC236}">
                    <a16:creationId xmlns:a16="http://schemas.microsoft.com/office/drawing/2014/main" id="{626A4172-284B-DF45-8065-169ED4CCEF46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5">
                <a:extLst>
                  <a:ext uri="{FF2B5EF4-FFF2-40B4-BE49-F238E27FC236}">
                    <a16:creationId xmlns:a16="http://schemas.microsoft.com/office/drawing/2014/main" id="{626A4172-284B-DF45-8065-169ED4CCE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A3196173-724A-6542-918E-44139BC44E67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A3196173-724A-6542-918E-44139BC44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FF2555D-028A-6F4E-A530-E9A143CD81F2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FF2555D-028A-6F4E-A530-E9A143CD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6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D5CFFB27-421E-3C4C-A732-C413D985A57A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D5CFFB27-421E-3C4C-A732-C413D985A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A1D78341-D132-A244-B31D-4BB54ACED3A0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A1D78341-D132-A244-B31D-4BB54ACED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93841F1E-AFE9-B04F-9D01-896CAD2EB399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93841F1E-AFE9-B04F-9D01-896CAD2E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578C8225-F5C4-6D48-9834-AFC17436BA51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CA7305CB-E272-BC46-9B18-4B77E6D04F2F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230746D7-037D-D342-B2B1-A24ED26987E7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D5C08830-D6F6-BA44-B8FC-6019499B8CE3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E9EF9C8-A48C-2F41-A626-7AB46990E84B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3A3951E-AAE5-8548-89F3-A520DD0F9BE8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2F1E08C1-5204-8F4A-B2CC-F20C1EA5DA49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0">
                <a:extLst>
                  <a:ext uri="{FF2B5EF4-FFF2-40B4-BE49-F238E27FC236}">
                    <a16:creationId xmlns:a16="http://schemas.microsoft.com/office/drawing/2014/main" id="{9B47F9CE-C75D-6548-9854-D7694A81E9DD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0">
                <a:extLst>
                  <a:ext uri="{FF2B5EF4-FFF2-40B4-BE49-F238E27FC236}">
                    <a16:creationId xmlns:a16="http://schemas.microsoft.com/office/drawing/2014/main" id="{9B47F9CE-C75D-6548-9854-D7694A81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5">
                <a:extLst>
                  <a:ext uri="{FF2B5EF4-FFF2-40B4-BE49-F238E27FC236}">
                    <a16:creationId xmlns:a16="http://schemas.microsoft.com/office/drawing/2014/main" id="{97DDD17C-B716-0548-9D0C-59F8281E104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5">
                <a:extLst>
                  <a:ext uri="{FF2B5EF4-FFF2-40B4-BE49-F238E27FC236}">
                    <a16:creationId xmlns:a16="http://schemas.microsoft.com/office/drawing/2014/main" id="{97DDD17C-B716-0548-9D0C-59F8281E1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C3E71B0F-1D85-7447-9199-76E2367266E3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C3E71B0F-1D85-7447-9199-76E23672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1">
                <a:extLst>
                  <a:ext uri="{FF2B5EF4-FFF2-40B4-BE49-F238E27FC236}">
                    <a16:creationId xmlns:a16="http://schemas.microsoft.com/office/drawing/2014/main" id="{9E93883F-1023-8E44-A8E7-7D594EFBD35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1">
                <a:extLst>
                  <a:ext uri="{FF2B5EF4-FFF2-40B4-BE49-F238E27FC236}">
                    <a16:creationId xmlns:a16="http://schemas.microsoft.com/office/drawing/2014/main" id="{9E93883F-1023-8E44-A8E7-7D594EFBD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66A96D56-E14E-E640-93F1-A81781F70DED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66A96D56-E14E-E640-93F1-A81781F70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FFD512AD-967E-DF4F-A523-0072634552BF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FFD512AD-967E-DF4F-A523-007263455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58DD83EA-7749-914B-BE13-68A6D424070F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58DD83EA-7749-914B-BE13-68A6D424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36E83C27-DC26-0B4F-A9BE-9052A9B632C7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36E83C27-DC26-0B4F-A9BE-9052A9B6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9398E211-2C7A-574D-966C-DEDB7216DBB7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1EBADAA-B766-3248-A9CA-F8890BD83FD5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4E120375-6F1E-1E4F-9031-BC60B7A0D04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5700781-22B4-AF4A-A2F2-262FA96A4D36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87C7EDAB-33E2-524E-A907-4654F490A71E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E824D86-9297-3C44-9AEE-EE191BA43B51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55EF0C1-53C7-644D-94BE-689799E9A5CD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0">
                <a:extLst>
                  <a:ext uri="{FF2B5EF4-FFF2-40B4-BE49-F238E27FC236}">
                    <a16:creationId xmlns:a16="http://schemas.microsoft.com/office/drawing/2014/main" id="{A6D5CA60-388F-7B43-9926-609BB9448C3E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0">
                <a:extLst>
                  <a:ext uri="{FF2B5EF4-FFF2-40B4-BE49-F238E27FC236}">
                    <a16:creationId xmlns:a16="http://schemas.microsoft.com/office/drawing/2014/main" id="{A6D5CA60-388F-7B43-9926-609BB9448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5">
                <a:extLst>
                  <a:ext uri="{FF2B5EF4-FFF2-40B4-BE49-F238E27FC236}">
                    <a16:creationId xmlns:a16="http://schemas.microsoft.com/office/drawing/2014/main" id="{D6827056-942D-CC44-A34B-4546EB6606FA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5">
                <a:extLst>
                  <a:ext uri="{FF2B5EF4-FFF2-40B4-BE49-F238E27FC236}">
                    <a16:creationId xmlns:a16="http://schemas.microsoft.com/office/drawing/2014/main" id="{D6827056-942D-CC44-A34B-4546EB660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058D4662-2642-1C4E-8667-94DFD5D5954C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058D4662-2642-1C4E-8667-94DFD5D59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1">
                <a:extLst>
                  <a:ext uri="{FF2B5EF4-FFF2-40B4-BE49-F238E27FC236}">
                    <a16:creationId xmlns:a16="http://schemas.microsoft.com/office/drawing/2014/main" id="{A176E6D1-912A-0642-9097-A916E01E1AE7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1">
                <a:extLst>
                  <a:ext uri="{FF2B5EF4-FFF2-40B4-BE49-F238E27FC236}">
                    <a16:creationId xmlns:a16="http://schemas.microsoft.com/office/drawing/2014/main" id="{A176E6D1-912A-0642-9097-A916E01E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36">
                <a:extLst>
                  <a:ext uri="{FF2B5EF4-FFF2-40B4-BE49-F238E27FC236}">
                    <a16:creationId xmlns:a16="http://schemas.microsoft.com/office/drawing/2014/main" id="{29D30491-CBB9-344A-B65F-FA5A089DAA0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36">
                <a:extLst>
                  <a:ext uri="{FF2B5EF4-FFF2-40B4-BE49-F238E27FC236}">
                    <a16:creationId xmlns:a16="http://schemas.microsoft.com/office/drawing/2014/main" id="{29D30491-CBB9-344A-B65F-FA5A089DA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D5264DAD-D95D-8243-ADDE-C63F27EDE63D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D5264DAD-D95D-8243-ADDE-C63F27EDE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8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0">
                <a:extLst>
                  <a:ext uri="{FF2B5EF4-FFF2-40B4-BE49-F238E27FC236}">
                    <a16:creationId xmlns:a16="http://schemas.microsoft.com/office/drawing/2014/main" id="{0B029B69-80BD-9C4D-9D9A-78CEF8C5E26F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0">
                <a:extLst>
                  <a:ext uri="{FF2B5EF4-FFF2-40B4-BE49-F238E27FC236}">
                    <a16:creationId xmlns:a16="http://schemas.microsoft.com/office/drawing/2014/main" id="{0B029B69-80BD-9C4D-9D9A-78CEF8C5E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41">
                <a:extLst>
                  <a:ext uri="{FF2B5EF4-FFF2-40B4-BE49-F238E27FC236}">
                    <a16:creationId xmlns:a16="http://schemas.microsoft.com/office/drawing/2014/main" id="{377534D6-9356-8A45-B05D-34E5CA4427D7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41">
                <a:extLst>
                  <a:ext uri="{FF2B5EF4-FFF2-40B4-BE49-F238E27FC236}">
                    <a16:creationId xmlns:a16="http://schemas.microsoft.com/office/drawing/2014/main" id="{377534D6-9356-8A45-B05D-34E5CA442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42">
                <a:extLst>
                  <a:ext uri="{FF2B5EF4-FFF2-40B4-BE49-F238E27FC236}">
                    <a16:creationId xmlns:a16="http://schemas.microsoft.com/office/drawing/2014/main" id="{8EF16393-2550-5345-8669-6E6686C7397F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42">
                <a:extLst>
                  <a:ext uri="{FF2B5EF4-FFF2-40B4-BE49-F238E27FC236}">
                    <a16:creationId xmlns:a16="http://schemas.microsoft.com/office/drawing/2014/main" id="{8EF16393-2550-5345-8669-6E6686C7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ine">
            <a:extLst>
              <a:ext uri="{FF2B5EF4-FFF2-40B4-BE49-F238E27FC236}">
                <a16:creationId xmlns:a16="http://schemas.microsoft.com/office/drawing/2014/main" id="{594C90D6-CFCA-6F4A-B203-CB3578D44CC7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2304EF5-2C62-CF40-9743-9B7D5BBB8AD7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2E2EE74B-1473-1643-9619-20509F3AEE48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058C5155-0C6E-8648-9112-59B94FB74126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AC629894-EF2D-564A-844C-7CC04FC8DE0F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C54B933A-3FB7-7140-A864-E5F188EC91D6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A8105CE8-EBB9-E44E-9D07-CA601BCF98AB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2A08EE2-044B-9040-ACAC-EAD1F9E75DCC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52A08EE2-044B-9040-ACAC-EAD1F9E75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9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6BD2345C-3C4E-884D-BB4D-F6E6C879C22E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0">
                <a:extLst>
                  <a:ext uri="{FF2B5EF4-FFF2-40B4-BE49-F238E27FC236}">
                    <a16:creationId xmlns:a16="http://schemas.microsoft.com/office/drawing/2014/main" id="{6BD2345C-3C4E-884D-BB4D-F6E6C879C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2881940D-BC17-B34B-98CE-8193CBDE9928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1">
                <a:extLst>
                  <a:ext uri="{FF2B5EF4-FFF2-40B4-BE49-F238E27FC236}">
                    <a16:creationId xmlns:a16="http://schemas.microsoft.com/office/drawing/2014/main" id="{2881940D-BC17-B34B-98CE-8193CBDE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55461FCB-7199-8844-8E8E-12E7D4A620A2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2">
                <a:extLst>
                  <a:ext uri="{FF2B5EF4-FFF2-40B4-BE49-F238E27FC236}">
                    <a16:creationId xmlns:a16="http://schemas.microsoft.com/office/drawing/2014/main" id="{55461FCB-7199-8844-8E8E-12E7D4A62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AF8CD3A5-3AE5-6843-ABEE-26D1332B6943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5C9D0810-BE3A-4241-BDCC-036E58DFA043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AA601BA4-1A96-3F49-A4BD-3B90C8903EB7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C8228E6E-AAAB-6744-8E2F-BE6E9A32448B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FD19CE65-E3EB-E142-A96B-62221DC797DE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FCBCB75C-D692-FB40-8918-006EA0AAA027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34DB148-4221-AB43-AA77-12634BEB8303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9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5">
                <a:extLst>
                  <a:ext uri="{FF2B5EF4-FFF2-40B4-BE49-F238E27FC236}">
                    <a16:creationId xmlns:a16="http://schemas.microsoft.com/office/drawing/2014/main" id="{3AEC0D71-9344-A845-BDB0-A4201BA90CD7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5">
                <a:extLst>
                  <a:ext uri="{FF2B5EF4-FFF2-40B4-BE49-F238E27FC236}">
                    <a16:creationId xmlns:a16="http://schemas.microsoft.com/office/drawing/2014/main" id="{3AEC0D71-9344-A845-BDB0-A4201BA90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40">
                <a:extLst>
                  <a:ext uri="{FF2B5EF4-FFF2-40B4-BE49-F238E27FC236}">
                    <a16:creationId xmlns:a16="http://schemas.microsoft.com/office/drawing/2014/main" id="{2F2D80C9-F1E3-6349-A53C-2845523BA17B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40">
                <a:extLst>
                  <a:ext uri="{FF2B5EF4-FFF2-40B4-BE49-F238E27FC236}">
                    <a16:creationId xmlns:a16="http://schemas.microsoft.com/office/drawing/2014/main" id="{2F2D80C9-F1E3-6349-A53C-2845523BA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1">
                <a:extLst>
                  <a:ext uri="{FF2B5EF4-FFF2-40B4-BE49-F238E27FC236}">
                    <a16:creationId xmlns:a16="http://schemas.microsoft.com/office/drawing/2014/main" id="{0E34C003-8583-D94C-B451-698BBBDCA515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1">
                <a:extLst>
                  <a:ext uri="{FF2B5EF4-FFF2-40B4-BE49-F238E27FC236}">
                    <a16:creationId xmlns:a16="http://schemas.microsoft.com/office/drawing/2014/main" id="{0E34C003-8583-D94C-B451-698BBBDCA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2">
                <a:extLst>
                  <a:ext uri="{FF2B5EF4-FFF2-40B4-BE49-F238E27FC236}">
                    <a16:creationId xmlns:a16="http://schemas.microsoft.com/office/drawing/2014/main" id="{80B842F3-F46D-A34D-933B-579F01B131D8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2">
                <a:extLst>
                  <a:ext uri="{FF2B5EF4-FFF2-40B4-BE49-F238E27FC236}">
                    <a16:creationId xmlns:a16="http://schemas.microsoft.com/office/drawing/2014/main" id="{80B842F3-F46D-A34D-933B-579F01B13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45FD1973-1AD4-4844-ACC9-E5410421FFBE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9A58B282-041D-8A46-860D-69708E38F473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0AA9FE3C-284C-FC4F-8936-50B5234EAB7E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E22AAE19-5947-974C-8256-1D39B31C5839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AF010E5-1D4A-1B4A-958A-D3A06B50754D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31A867CA-DB21-9B42-B652-2BD0AA803FB3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ECD531AD-2F73-974E-8C54-AB237677F249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CA4EA90-9E79-5445-AC98-6CFF83334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4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38400"/>
                <a:ext cx="2573718" cy="461665"/>
              </a:xfrm>
              <a:prstGeom prst="rect">
                <a:avLst/>
              </a:prstGeom>
              <a:blipFill>
                <a:blip r:embed="rId5"/>
                <a:stretch>
                  <a:fillRect l="-493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51986"/>
                <a:ext cx="3709734" cy="87459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294119"/>
                <a:ext cx="370870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23319"/>
                <a:ext cx="2472665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9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/>
              <p:nvPr/>
            </p:nvSpPr>
            <p:spPr>
              <a:xfrm>
                <a:off x="3799428" y="4955288"/>
                <a:ext cx="4352987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=12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28" y="4955288"/>
                <a:ext cx="4352987" cy="921984"/>
              </a:xfrm>
              <a:prstGeom prst="rect">
                <a:avLst/>
              </a:prstGeom>
              <a:blipFill>
                <a:blip r:embed="rId10"/>
                <a:stretch>
                  <a:fillRect l="-27114" t="-161644" r="-292" b="-2383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E9CEB44B-52D5-C747-8DA0-29C9A9D28128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5">
                <a:extLst>
                  <a:ext uri="{FF2B5EF4-FFF2-40B4-BE49-F238E27FC236}">
                    <a16:creationId xmlns:a16="http://schemas.microsoft.com/office/drawing/2014/main" id="{E9CEB44B-52D5-C747-8DA0-29C9A9D28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B3F5B8E6-EAE1-AF44-9E46-9A02121FE563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40">
                <a:extLst>
                  <a:ext uri="{FF2B5EF4-FFF2-40B4-BE49-F238E27FC236}">
                    <a16:creationId xmlns:a16="http://schemas.microsoft.com/office/drawing/2014/main" id="{B3F5B8E6-EAE1-AF44-9E46-9A02121F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6628CAB5-CDAB-9F4D-A88D-7663E2F018F9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41">
                <a:extLst>
                  <a:ext uri="{FF2B5EF4-FFF2-40B4-BE49-F238E27FC236}">
                    <a16:creationId xmlns:a16="http://schemas.microsoft.com/office/drawing/2014/main" id="{6628CAB5-CDAB-9F4D-A88D-7663E2F01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61B0E14D-8CBC-A443-82C1-A7D9FB8282E6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42">
                <a:extLst>
                  <a:ext uri="{FF2B5EF4-FFF2-40B4-BE49-F238E27FC236}">
                    <a16:creationId xmlns:a16="http://schemas.microsoft.com/office/drawing/2014/main" id="{61B0E14D-8CBC-A443-82C1-A7D9FB828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15974622-517A-644A-9D71-E11EBEF0B52D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89F12541-3DD4-414E-9B26-92AFE121997E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8C6DD739-286E-2C4F-B016-33D22EA3DCA5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3C7C233-22C6-3A47-96AA-701C4EF805CE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44C396C4-F059-BA42-B218-5D91F38E3C4A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66569B1E-A4D5-2643-B0FF-13FC9E1EB60B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9D298D11-860F-304D-8A07-2288F8DE6D97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/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06232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/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896606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/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942773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/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931832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">
            <a:extLst>
              <a:ext uri="{FF2B5EF4-FFF2-40B4-BE49-F238E27FC236}">
                <a16:creationId xmlns:a16="http://schemas.microsoft.com/office/drawing/2014/main" id="{BE9D792F-AB56-4189-AC54-4D7FBD2A93B8}"/>
              </a:ext>
            </a:extLst>
          </p:cNvPr>
          <p:cNvSpPr/>
          <p:nvPr/>
        </p:nvSpPr>
        <p:spPr>
          <a:xfrm flipV="1">
            <a:off x="1591393" y="15184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68C9A337-1510-4E82-BDF6-177762D3EBAC}"/>
              </a:ext>
            </a:extLst>
          </p:cNvPr>
          <p:cNvSpPr/>
          <p:nvPr/>
        </p:nvSpPr>
        <p:spPr>
          <a:xfrm>
            <a:off x="691812" y="28903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38FB7FD1-7E82-4F76-B37B-CB0FAA10FFDB}"/>
              </a:ext>
            </a:extLst>
          </p:cNvPr>
          <p:cNvSpPr/>
          <p:nvPr/>
        </p:nvSpPr>
        <p:spPr>
          <a:xfrm>
            <a:off x="1603660" y="187384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86D4EB4-3068-4704-B02C-1F5840D2DD53}"/>
              </a:ext>
            </a:extLst>
          </p:cNvPr>
          <p:cNvSpPr/>
          <p:nvPr/>
        </p:nvSpPr>
        <p:spPr>
          <a:xfrm>
            <a:off x="644350" y="289037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F989E9BD-0A9B-42E7-8B3D-62D0F59620A2}"/>
              </a:ext>
            </a:extLst>
          </p:cNvPr>
          <p:cNvSpPr/>
          <p:nvPr/>
        </p:nvSpPr>
        <p:spPr>
          <a:xfrm flipH="1">
            <a:off x="3262065" y="289037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DB09B0CA-A65D-4B12-A948-7F29FED01B6B}"/>
              </a:ext>
            </a:extLst>
          </p:cNvPr>
          <p:cNvSpPr/>
          <p:nvPr/>
        </p:nvSpPr>
        <p:spPr>
          <a:xfrm flipV="1">
            <a:off x="1591394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7A49507F-A49B-4084-8A9A-0CFB9C27E997}"/>
              </a:ext>
            </a:extLst>
          </p:cNvPr>
          <p:cNvSpPr/>
          <p:nvPr/>
        </p:nvSpPr>
        <p:spPr>
          <a:xfrm flipV="1">
            <a:off x="3274765" y="186990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A6877F-E888-0A4D-A547-E96B32126A50}"/>
                  </a:ext>
                </a:extLst>
              </p:cNvPr>
              <p:cNvSpPr/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A6877F-E888-0A4D-A547-E96B32126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76A009-A587-9B49-92AA-EED98BCD5949}"/>
                  </a:ext>
                </a:extLst>
              </p:cNvPr>
              <p:cNvSpPr/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76A009-A587-9B49-92AA-EED98BCD5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D741CC2-C63A-3245-A42A-C89F62C0C29A}"/>
                  </a:ext>
                </a:extLst>
              </p:cNvPr>
              <p:cNvSpPr/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D741CC2-C63A-3245-A42A-C89F62C0C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5ECAFEAC-6EB0-AA45-BE8F-852B3CA7595E}"/>
              </a:ext>
            </a:extLst>
          </p:cNvPr>
          <p:cNvSpPr/>
          <p:nvPr/>
        </p:nvSpPr>
        <p:spPr>
          <a:xfrm flipV="1">
            <a:off x="5949484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5E258AFA-67A4-9A4E-98FA-AA3E05880907}"/>
              </a:ext>
            </a:extLst>
          </p:cNvPr>
          <p:cNvSpPr/>
          <p:nvPr/>
        </p:nvSpPr>
        <p:spPr>
          <a:xfrm>
            <a:off x="5049903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844534E4-B0B0-4C4E-AC1B-B4E00F1BA586}"/>
              </a:ext>
            </a:extLst>
          </p:cNvPr>
          <p:cNvSpPr/>
          <p:nvPr/>
        </p:nvSpPr>
        <p:spPr>
          <a:xfrm>
            <a:off x="5002441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872B67D7-8D86-594E-8F38-98A1D4089D79}"/>
              </a:ext>
            </a:extLst>
          </p:cNvPr>
          <p:cNvSpPr/>
          <p:nvPr/>
        </p:nvSpPr>
        <p:spPr>
          <a:xfrm flipH="1">
            <a:off x="7620156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1234236-5DC5-2E46-B398-9AF56159125A}"/>
              </a:ext>
            </a:extLst>
          </p:cNvPr>
          <p:cNvSpPr/>
          <p:nvPr/>
        </p:nvSpPr>
        <p:spPr>
          <a:xfrm flipV="1">
            <a:off x="5949485" y="1860318"/>
            <a:ext cx="1" cy="1017360"/>
          </a:xfrm>
          <a:prstGeom prst="line">
            <a:avLst/>
          </a:prstGeom>
          <a:ln w="25400">
            <a:solidFill>
              <a:srgbClr val="0F5AA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EA645CC4-1D84-B540-A52A-9EA7CA665134}"/>
                  </a:ext>
                </a:extLst>
              </p:cNvPr>
              <p:cNvSpPr/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EA645CC4-1D84-B540-A52A-9EA7CA665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E049BC0B-4E0E-894B-A07E-6873CB88E2B2}"/>
              </a:ext>
            </a:extLst>
          </p:cNvPr>
          <p:cNvSpPr/>
          <p:nvPr/>
        </p:nvSpPr>
        <p:spPr>
          <a:xfrm>
            <a:off x="5990484" y="129860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1D2E347B-0685-884E-9D17-49BEDC79CD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вывод</a:t>
            </a:r>
            <a:r>
              <a:rPr lang="en-US" dirty="0"/>
              <a:t>: </a:t>
            </a:r>
            <a:r>
              <a:rPr lang="ru-RU" dirty="0"/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BA131B8-7A40-8840-B35D-FA28925792A4}"/>
                  </a:ext>
                </a:extLst>
              </p:cNvPr>
              <p:cNvSpPr/>
              <p:nvPr/>
            </p:nvSpPr>
            <p:spPr>
              <a:xfrm>
                <a:off x="3779912" y="3614669"/>
                <a:ext cx="5199372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BA131B8-7A40-8840-B35D-FA2892579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614669"/>
                <a:ext cx="5199372" cy="1051570"/>
              </a:xfrm>
              <a:prstGeom prst="rect">
                <a:avLst/>
              </a:prstGeom>
              <a:blipFill>
                <a:blip r:embed="rId11"/>
                <a:stretch>
                  <a:fillRect l="-2433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3D0979-44D5-544E-A35C-35E32362AE6F}"/>
                  </a:ext>
                </a:extLst>
              </p:cNvPr>
              <p:cNvSpPr/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[0;1]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3D0979-44D5-544E-A35C-35E32362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6" y="4797650"/>
                <a:ext cx="1910720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27EF06F-1D9B-6B48-A54E-8F5107ED8B0C}"/>
                  </a:ext>
                </a:extLst>
              </p:cNvPr>
              <p:cNvSpPr/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27EF06F-1D9B-6B48-A54E-8F5107ED8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17032"/>
                <a:ext cx="3403892" cy="1146981"/>
              </a:xfrm>
              <a:prstGeom prst="rect">
                <a:avLst/>
              </a:prstGeom>
              <a:blipFill>
                <a:blip r:embed="rId13"/>
                <a:stretch>
                  <a:fillRect l="-5204" t="-157609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9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История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52858" cy="5283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Математическая работа Байеса была опубликована только после его смерти </a:t>
            </a:r>
          </a:p>
          <a:p>
            <a:r>
              <a:rPr lang="ru-RU" dirty="0"/>
              <a:t>Чуть позже один из отцов-основателей теории вероятностей</a:t>
            </a:r>
            <a:r>
              <a:rPr lang="en-US" dirty="0"/>
              <a:t>, </a:t>
            </a:r>
            <a:r>
              <a:rPr lang="ru-RU" dirty="0"/>
              <a:t>Лаплас</a:t>
            </a:r>
            <a:r>
              <a:rPr lang="en-US" dirty="0"/>
              <a:t>, </a:t>
            </a:r>
            <a:r>
              <a:rPr lang="ru-RU" dirty="0"/>
              <a:t> сформулировал теорему Байеса в том виде</a:t>
            </a:r>
            <a:r>
              <a:rPr lang="en-US" dirty="0"/>
              <a:t>, </a:t>
            </a:r>
            <a:r>
              <a:rPr lang="ru-RU" dirty="0"/>
              <a:t>в каком мы её сегодня знаем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3DC5C-B992-DA4E-8DBB-7A7652856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1" b="21971"/>
          <a:stretch/>
        </p:blipFill>
        <p:spPr>
          <a:xfrm>
            <a:off x="6087216" y="836613"/>
            <a:ext cx="2524186" cy="2524186"/>
          </a:xfrm>
          <a:prstGeom prst="ellipse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02B1D032-D9E4-584D-8BE7-01E6947D3C82}"/>
              </a:ext>
            </a:extLst>
          </p:cNvPr>
          <p:cNvSpPr txBox="1">
            <a:spLocks/>
          </p:cNvSpPr>
          <p:nvPr/>
        </p:nvSpPr>
        <p:spPr>
          <a:xfrm>
            <a:off x="5664858" y="3520171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Пьер-Симон Лаплас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:a16="http://schemas.microsoft.com/office/drawing/2014/main" id="{A69FB624-08D8-624E-A825-54F246923A20}"/>
              </a:ext>
            </a:extLst>
          </p:cNvPr>
          <p:cNvSpPr/>
          <p:nvPr/>
        </p:nvSpPr>
        <p:spPr>
          <a:xfrm>
            <a:off x="611188" y="6165850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ru-RU" sz="11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ru.wikipedia.org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/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  <a:blipFill>
                <a:blip r:embed="rId3"/>
                <a:stretch>
                  <a:fillRect l="-7807" t="-156522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распределение Бабушки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/>
              <p:nvPr/>
            </p:nvSpPr>
            <p:spPr>
              <a:xfrm>
                <a:off x="4572000" y="764704"/>
                <a:ext cx="2573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ADE611-B2F4-BC46-B2AF-D1A2826FA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64704"/>
                <a:ext cx="2573718" cy="461665"/>
              </a:xfrm>
              <a:prstGeom prst="rect">
                <a:avLst/>
              </a:prstGeom>
              <a:blipFill>
                <a:blip r:embed="rId4"/>
                <a:stretch>
                  <a:fillRect l="-493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/>
              <p:nvPr/>
            </p:nvSpPr>
            <p:spPr>
              <a:xfrm>
                <a:off x="4946627" y="1378290"/>
                <a:ext cx="370973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1C7C955-70AD-9C49-BDE8-7017D77E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27" y="1378290"/>
                <a:ext cx="3709734" cy="87459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/>
              <p:nvPr/>
            </p:nvSpPr>
            <p:spPr>
              <a:xfrm>
                <a:off x="4949412" y="2320423"/>
                <a:ext cx="370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41E323D-3F39-5F4A-902D-094BBA78C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12" y="2320423"/>
                <a:ext cx="3708708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/>
              <p:nvPr/>
            </p:nvSpPr>
            <p:spPr>
              <a:xfrm>
                <a:off x="5514558" y="2849623"/>
                <a:ext cx="2647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0C45750-5900-9F41-90E6-8131089D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58" y="2849623"/>
                <a:ext cx="264796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73065" cy="1051570"/>
              </a:xfrm>
              <a:prstGeom prst="rect">
                <a:avLst/>
              </a:prstGeom>
              <a:blipFill>
                <a:blip r:embed="rId8"/>
                <a:stretch>
                  <a:fillRect l="-4416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/>
              <p:nvPr/>
            </p:nvSpPr>
            <p:spPr>
              <a:xfrm>
                <a:off x="3799428" y="4955288"/>
                <a:ext cx="4522905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72B402-783C-DA4A-A915-82FABA5B4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28" y="4955288"/>
                <a:ext cx="4522905" cy="921984"/>
              </a:xfrm>
              <a:prstGeom prst="rect">
                <a:avLst/>
              </a:prstGeom>
              <a:blipFill>
                <a:blip r:embed="rId9"/>
                <a:stretch>
                  <a:fillRect l="-24090" t="-161644" b="-2383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1">
                <a:extLst>
                  <a:ext uri="{FF2B5EF4-FFF2-40B4-BE49-F238E27FC236}">
                    <a16:creationId xmlns:a16="http://schemas.microsoft.com/office/drawing/2014/main" id="{E9310331-5AD4-254B-9058-E0021AF6D29B}"/>
                  </a:ext>
                </a:extLst>
              </p:cNvPr>
              <p:cNvSpPr/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1">
                <a:extLst>
                  <a:ext uri="{FF2B5EF4-FFF2-40B4-BE49-F238E27FC236}">
                    <a16:creationId xmlns:a16="http://schemas.microsoft.com/office/drawing/2014/main" id="{E9310331-5AD4-254B-9058-E0021AF6D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  <a:blipFill>
                <a:blip r:embed="rId10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630073E1-F981-4048-83C9-859A50C84D4A}"/>
                  </a:ext>
                </a:extLst>
              </p:cNvPr>
              <p:cNvSpPr/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2">
                <a:extLst>
                  <a:ext uri="{FF2B5EF4-FFF2-40B4-BE49-F238E27FC236}">
                    <a16:creationId xmlns:a16="http://schemas.microsoft.com/office/drawing/2014/main" id="{630073E1-F981-4048-83C9-859A50C8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3">
                <a:extLst>
                  <a:ext uri="{FF2B5EF4-FFF2-40B4-BE49-F238E27FC236}">
                    <a16:creationId xmlns:a16="http://schemas.microsoft.com/office/drawing/2014/main" id="{74D4C9A1-2092-0345-963A-ACE849E401C4}"/>
                  </a:ext>
                </a:extLst>
              </p:cNvPr>
              <p:cNvSpPr/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3">
                <a:extLst>
                  <a:ext uri="{FF2B5EF4-FFF2-40B4-BE49-F238E27FC236}">
                    <a16:creationId xmlns:a16="http://schemas.microsoft.com/office/drawing/2014/main" id="{74D4C9A1-2092-0345-963A-ACE849E4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24">
                <a:extLst>
                  <a:ext uri="{FF2B5EF4-FFF2-40B4-BE49-F238E27FC236}">
                    <a16:creationId xmlns:a16="http://schemas.microsoft.com/office/drawing/2014/main" id="{A510CC70-E298-224C-A230-F14C609189D9}"/>
                  </a:ext>
                </a:extLst>
              </p:cNvPr>
              <p:cNvSpPr/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24">
                <a:extLst>
                  <a:ext uri="{FF2B5EF4-FFF2-40B4-BE49-F238E27FC236}">
                    <a16:creationId xmlns:a16="http://schemas.microsoft.com/office/drawing/2014/main" id="{A510CC70-E298-224C-A230-F14C60918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">
            <a:extLst>
              <a:ext uri="{FF2B5EF4-FFF2-40B4-BE49-F238E27FC236}">
                <a16:creationId xmlns:a16="http://schemas.microsoft.com/office/drawing/2014/main" id="{9D4490C7-E3D2-6F4B-8DD7-825F69AB4C4F}"/>
              </a:ext>
            </a:extLst>
          </p:cNvPr>
          <p:cNvSpPr/>
          <p:nvPr/>
        </p:nvSpPr>
        <p:spPr>
          <a:xfrm flipV="1">
            <a:off x="1486595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191F62F6-A193-CA48-B96E-89A1CEAD35EA}"/>
              </a:ext>
            </a:extLst>
          </p:cNvPr>
          <p:cNvSpPr/>
          <p:nvPr/>
        </p:nvSpPr>
        <p:spPr>
          <a:xfrm>
            <a:off x="587014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A42411B-D27D-284D-8ADA-F4B851E1C234}"/>
              </a:ext>
            </a:extLst>
          </p:cNvPr>
          <p:cNvSpPr/>
          <p:nvPr/>
        </p:nvSpPr>
        <p:spPr>
          <a:xfrm flipV="1">
            <a:off x="1498861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8D9E416D-4C0E-DA46-BBA3-FD2A6B312996}"/>
              </a:ext>
            </a:extLst>
          </p:cNvPr>
          <p:cNvSpPr/>
          <p:nvPr/>
        </p:nvSpPr>
        <p:spPr>
          <a:xfrm>
            <a:off x="539552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D36C4127-5CD4-CF4B-B6FE-1FC7D6634BBB}"/>
              </a:ext>
            </a:extLst>
          </p:cNvPr>
          <p:cNvSpPr/>
          <p:nvPr/>
        </p:nvSpPr>
        <p:spPr>
          <a:xfrm flipH="1">
            <a:off x="3157267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D14ACE63-9B13-2C41-9092-A7A9519E9A69}"/>
              </a:ext>
            </a:extLst>
          </p:cNvPr>
          <p:cNvSpPr/>
          <p:nvPr/>
        </p:nvSpPr>
        <p:spPr>
          <a:xfrm flipV="1">
            <a:off x="1486596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68AE49A8-7D16-B349-B228-A46865F87932}"/>
              </a:ext>
            </a:extLst>
          </p:cNvPr>
          <p:cNvSpPr/>
          <p:nvPr/>
        </p:nvSpPr>
        <p:spPr>
          <a:xfrm flipH="1" flipV="1">
            <a:off x="3157264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/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1052736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/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2887018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/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2933185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/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22244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ECF5FC47-ACEA-A844-BCE2-780062291ED4}"/>
              </a:ext>
            </a:extLst>
          </p:cNvPr>
          <p:cNvSpPr/>
          <p:nvPr/>
        </p:nvSpPr>
        <p:spPr>
          <a:xfrm flipV="1">
            <a:off x="1486595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E839D4D7-ABC9-D04C-9256-84027FC6C272}"/>
              </a:ext>
            </a:extLst>
          </p:cNvPr>
          <p:cNvSpPr/>
          <p:nvPr/>
        </p:nvSpPr>
        <p:spPr>
          <a:xfrm>
            <a:off x="587014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A9E9F6E-81F7-1845-9DAE-BC8432830255}"/>
              </a:ext>
            </a:extLst>
          </p:cNvPr>
          <p:cNvSpPr/>
          <p:nvPr/>
        </p:nvSpPr>
        <p:spPr>
          <a:xfrm flipV="1">
            <a:off x="1498861" y="1092241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2BBD98E2-C4A8-B543-BBAF-246D79A89ADA}"/>
              </a:ext>
            </a:extLst>
          </p:cNvPr>
          <p:cNvSpPr/>
          <p:nvPr/>
        </p:nvSpPr>
        <p:spPr>
          <a:xfrm>
            <a:off x="539552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6527887C-5360-F54E-B30F-E128A222B019}"/>
              </a:ext>
            </a:extLst>
          </p:cNvPr>
          <p:cNvSpPr/>
          <p:nvPr/>
        </p:nvSpPr>
        <p:spPr>
          <a:xfrm flipH="1">
            <a:off x="3157267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91EDA5C-7152-BC4D-A232-E80BE1B25A2B}"/>
              </a:ext>
            </a:extLst>
          </p:cNvPr>
          <p:cNvSpPr/>
          <p:nvPr/>
        </p:nvSpPr>
        <p:spPr>
          <a:xfrm flipV="1">
            <a:off x="1486596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32B9A653-9C4B-4047-91B9-D93B314C2FC1}"/>
              </a:ext>
            </a:extLst>
          </p:cNvPr>
          <p:cNvSpPr/>
          <p:nvPr/>
        </p:nvSpPr>
        <p:spPr>
          <a:xfrm flipH="1" flipV="1">
            <a:off x="3157264" y="1144643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/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CCFCCC4-0C17-BA4C-9FC0-7BDD8375B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3" y="3670569"/>
                <a:ext cx="3403892" cy="1146981"/>
              </a:xfrm>
              <a:prstGeom prst="rect">
                <a:avLst/>
              </a:prstGeom>
              <a:blipFill>
                <a:blip r:embed="rId7"/>
                <a:stretch>
                  <a:fillRect l="-7807" t="-156522" b="-20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Байесовский вывод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 распределение Бабушки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/>
              <p:nvPr/>
            </p:nvSpPr>
            <p:spPr>
              <a:xfrm>
                <a:off x="3831615" y="3614669"/>
                <a:ext cx="4858958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∈[0;1]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∉[0;1]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DB67455-8B62-6541-A828-08BA3AD6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15" y="3614669"/>
                <a:ext cx="4858958" cy="1051570"/>
              </a:xfrm>
              <a:prstGeom prst="rect">
                <a:avLst/>
              </a:prstGeom>
              <a:blipFill>
                <a:blip r:embed="rId8"/>
                <a:stretch>
                  <a:fillRect l="-4427" t="-203571" b="-290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/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1052736"/>
                <a:ext cx="864339" cy="461665"/>
              </a:xfrm>
              <a:prstGeom prst="rect">
                <a:avLst/>
              </a:prstGeom>
              <a:blipFill>
                <a:blip r:embed="rId9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/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933185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/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922244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D2DA7E54-B4DB-7F4D-B2CF-A25AF3C51728}"/>
              </a:ext>
            </a:extLst>
          </p:cNvPr>
          <p:cNvSpPr/>
          <p:nvPr/>
        </p:nvSpPr>
        <p:spPr>
          <a:xfrm flipV="1">
            <a:off x="5949484" y="150886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58E5553B-6719-0048-9960-A73BA928D1CA}"/>
              </a:ext>
            </a:extLst>
          </p:cNvPr>
          <p:cNvSpPr/>
          <p:nvPr/>
        </p:nvSpPr>
        <p:spPr>
          <a:xfrm>
            <a:off x="5049903" y="288078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83BD50F3-DE20-F142-AF71-FC164BFE7B39}"/>
              </a:ext>
            </a:extLst>
          </p:cNvPr>
          <p:cNvSpPr/>
          <p:nvPr/>
        </p:nvSpPr>
        <p:spPr>
          <a:xfrm>
            <a:off x="5002441" y="288078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FE5D903-DFCE-684E-AFB5-F392AF7CF5D8}"/>
              </a:ext>
            </a:extLst>
          </p:cNvPr>
          <p:cNvSpPr/>
          <p:nvPr/>
        </p:nvSpPr>
        <p:spPr>
          <a:xfrm flipH="1">
            <a:off x="7620156" y="288078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0DFC0641-0AEB-904A-9950-DE1BA14CCE2D}"/>
              </a:ext>
            </a:extLst>
          </p:cNvPr>
          <p:cNvSpPr/>
          <p:nvPr/>
        </p:nvSpPr>
        <p:spPr>
          <a:xfrm flipV="1">
            <a:off x="5949485" y="1860318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/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840176"/>
                <a:ext cx="428899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9C8C15E3-DB60-0240-A8B3-2A91E142E7A1}"/>
              </a:ext>
            </a:extLst>
          </p:cNvPr>
          <p:cNvSpPr/>
          <p:nvPr/>
        </p:nvSpPr>
        <p:spPr>
          <a:xfrm>
            <a:off x="6013938" y="877473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/>
              <p:nvPr/>
            </p:nvSpPr>
            <p:spPr>
              <a:xfrm>
                <a:off x="1226842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3102299-69CB-6341-ABBF-F89025104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2" y="331913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/>
              <p:nvPr/>
            </p:nvSpPr>
            <p:spPr>
              <a:xfrm>
                <a:off x="4024773" y="515341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319638-5549-744A-AEE7-FF7A25E69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73" y="5153416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/>
              <p:nvPr/>
            </p:nvSpPr>
            <p:spPr>
              <a:xfrm>
                <a:off x="2856926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1FA25F7-E91B-F548-9589-8E7DD3E56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26" y="5199583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/>
              <p:nvPr/>
            </p:nvSpPr>
            <p:spPr>
              <a:xfrm>
                <a:off x="1115616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55D6216-432F-8146-8031-2CDA1A8A5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188642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">
            <a:extLst>
              <a:ext uri="{FF2B5EF4-FFF2-40B4-BE49-F238E27FC236}">
                <a16:creationId xmlns:a16="http://schemas.microsoft.com/office/drawing/2014/main" id="{ECF5FC47-ACEA-A844-BCE2-780062291ED4}"/>
              </a:ext>
            </a:extLst>
          </p:cNvPr>
          <p:cNvSpPr/>
          <p:nvPr/>
        </p:nvSpPr>
        <p:spPr>
          <a:xfrm flipV="1">
            <a:off x="1486595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E839D4D7-ABC9-D04C-9256-84027FC6C272}"/>
              </a:ext>
            </a:extLst>
          </p:cNvPr>
          <p:cNvSpPr/>
          <p:nvPr/>
        </p:nvSpPr>
        <p:spPr>
          <a:xfrm>
            <a:off x="587014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A9E9F6E-81F7-1845-9DAE-BC8432830255}"/>
              </a:ext>
            </a:extLst>
          </p:cNvPr>
          <p:cNvSpPr/>
          <p:nvPr/>
        </p:nvSpPr>
        <p:spPr>
          <a:xfrm flipV="1">
            <a:off x="1498861" y="3358639"/>
            <a:ext cx="1646139" cy="176874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2BBD98E2-C4A8-B543-BBAF-246D79A89ADA}"/>
              </a:ext>
            </a:extLst>
          </p:cNvPr>
          <p:cNvSpPr/>
          <p:nvPr/>
        </p:nvSpPr>
        <p:spPr>
          <a:xfrm>
            <a:off x="539552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6527887C-5360-F54E-B30F-E128A222B019}"/>
              </a:ext>
            </a:extLst>
          </p:cNvPr>
          <p:cNvSpPr/>
          <p:nvPr/>
        </p:nvSpPr>
        <p:spPr>
          <a:xfrm flipH="1">
            <a:off x="3157267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91EDA5C-7152-BC4D-A232-E80BE1B25A2B}"/>
              </a:ext>
            </a:extLst>
          </p:cNvPr>
          <p:cNvSpPr/>
          <p:nvPr/>
        </p:nvSpPr>
        <p:spPr>
          <a:xfrm flipV="1">
            <a:off x="1486596" y="412671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32B9A653-9C4B-4047-91B9-D93B314C2FC1}"/>
              </a:ext>
            </a:extLst>
          </p:cNvPr>
          <p:cNvSpPr/>
          <p:nvPr/>
        </p:nvSpPr>
        <p:spPr>
          <a:xfrm flipH="1" flipV="1">
            <a:off x="3157264" y="3411041"/>
            <a:ext cx="12703" cy="1733035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Апостериорные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80930B-CE6F-9C43-9D8C-3402D596952E}"/>
                  </a:ext>
                </a:extLst>
              </p:cNvPr>
              <p:cNvSpPr/>
              <p:nvPr/>
            </p:nvSpPr>
            <p:spPr>
              <a:xfrm>
                <a:off x="1331640" y="70228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80930B-CE6F-9C43-9D8C-3402D5969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702284"/>
                <a:ext cx="864339" cy="461665"/>
              </a:xfrm>
              <a:prstGeom prst="rect">
                <a:avLst/>
              </a:prstGeom>
              <a:blipFill>
                <a:blip r:embed="rId7"/>
                <a:stretch>
                  <a:fillRect l="-1449" r="-1449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258E120-E45B-C549-8531-71A9B807513B}"/>
                  </a:ext>
                </a:extLst>
              </p:cNvPr>
              <p:cNvSpPr/>
              <p:nvPr/>
            </p:nvSpPr>
            <p:spPr>
              <a:xfrm>
                <a:off x="4129571" y="253656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258E120-E45B-C549-8531-71A9B8075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1" y="2536566"/>
                <a:ext cx="428899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C038CEA-A0B6-E646-969C-3E8CFCE53AB5}"/>
                  </a:ext>
                </a:extLst>
              </p:cNvPr>
              <p:cNvSpPr/>
              <p:nvPr/>
            </p:nvSpPr>
            <p:spPr>
              <a:xfrm>
                <a:off x="2961724" y="258273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C038CEA-A0B6-E646-969C-3E8CFCE53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24" y="258273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6A4BD6AC-F499-D24D-A49D-97C006FAAF52}"/>
                  </a:ext>
                </a:extLst>
              </p:cNvPr>
              <p:cNvSpPr/>
              <p:nvPr/>
            </p:nvSpPr>
            <p:spPr>
              <a:xfrm>
                <a:off x="1241306" y="25717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6A4BD6AC-F499-D24D-A49D-97C006FAA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6" y="2571792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C7F81DCB-E71D-3749-8D02-043AF0BBC497}"/>
              </a:ext>
            </a:extLst>
          </p:cNvPr>
          <p:cNvSpPr/>
          <p:nvPr/>
        </p:nvSpPr>
        <p:spPr>
          <a:xfrm flipV="1">
            <a:off x="1591393" y="115841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9541B329-FD88-ED4E-B310-3333E7BCE701}"/>
              </a:ext>
            </a:extLst>
          </p:cNvPr>
          <p:cNvSpPr/>
          <p:nvPr/>
        </p:nvSpPr>
        <p:spPr>
          <a:xfrm>
            <a:off x="691812" y="253033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3FB0E7DE-9454-D446-9B82-7BEE9CDEC186}"/>
              </a:ext>
            </a:extLst>
          </p:cNvPr>
          <p:cNvSpPr/>
          <p:nvPr/>
        </p:nvSpPr>
        <p:spPr>
          <a:xfrm>
            <a:off x="1603660" y="1513808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21CF5E24-CAED-6D41-9EC6-50BF6BF46C3E}"/>
              </a:ext>
            </a:extLst>
          </p:cNvPr>
          <p:cNvSpPr/>
          <p:nvPr/>
        </p:nvSpPr>
        <p:spPr>
          <a:xfrm>
            <a:off x="644350" y="253033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F3C083AA-5E8C-9B4F-9A6D-B6EEE688CE7F}"/>
              </a:ext>
            </a:extLst>
          </p:cNvPr>
          <p:cNvSpPr/>
          <p:nvPr/>
        </p:nvSpPr>
        <p:spPr>
          <a:xfrm flipH="1">
            <a:off x="3262065" y="253033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FF640B9A-6120-1E4B-A09C-A5A5A41CF1C6}"/>
              </a:ext>
            </a:extLst>
          </p:cNvPr>
          <p:cNvSpPr/>
          <p:nvPr/>
        </p:nvSpPr>
        <p:spPr>
          <a:xfrm flipV="1">
            <a:off x="1591394" y="150986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6DDC9C57-7D02-A342-AEEC-CACBEBB1933B}"/>
              </a:ext>
            </a:extLst>
          </p:cNvPr>
          <p:cNvSpPr/>
          <p:nvPr/>
        </p:nvSpPr>
        <p:spPr>
          <a:xfrm flipV="1">
            <a:off x="3274765" y="1509866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0">
                <a:extLst>
                  <a:ext uri="{FF2B5EF4-FFF2-40B4-BE49-F238E27FC236}">
                    <a16:creationId xmlns:a16="http://schemas.microsoft.com/office/drawing/2014/main" id="{535B1389-DB88-9548-BD15-78EF2927801A}"/>
                  </a:ext>
                </a:extLst>
              </p:cNvPr>
              <p:cNvSpPr/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0">
                <a:extLst>
                  <a:ext uri="{FF2B5EF4-FFF2-40B4-BE49-F238E27FC236}">
                    <a16:creationId xmlns:a16="http://schemas.microsoft.com/office/drawing/2014/main" id="{535B1389-DB88-9548-BD15-78EF2927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25">
                <a:extLst>
                  <a:ext uri="{FF2B5EF4-FFF2-40B4-BE49-F238E27FC236}">
                    <a16:creationId xmlns:a16="http://schemas.microsoft.com/office/drawing/2014/main" id="{66DDA467-7B94-4444-8204-1FDCD1A5B100}"/>
                  </a:ext>
                </a:extLst>
              </p:cNvPr>
              <p:cNvSpPr/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25">
                <a:extLst>
                  <a:ext uri="{FF2B5EF4-FFF2-40B4-BE49-F238E27FC236}">
                    <a16:creationId xmlns:a16="http://schemas.microsoft.com/office/drawing/2014/main" id="{66DDA467-7B94-4444-8204-1FDCD1A5B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30">
                <a:extLst>
                  <a:ext uri="{FF2B5EF4-FFF2-40B4-BE49-F238E27FC236}">
                    <a16:creationId xmlns:a16="http://schemas.microsoft.com/office/drawing/2014/main" id="{65000DC9-E456-FF47-9FF3-BE064CBD454F}"/>
                  </a:ext>
                </a:extLst>
              </p:cNvPr>
              <p:cNvSpPr/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30">
                <a:extLst>
                  <a:ext uri="{FF2B5EF4-FFF2-40B4-BE49-F238E27FC236}">
                    <a16:creationId xmlns:a16="http://schemas.microsoft.com/office/drawing/2014/main" id="{65000DC9-E456-FF47-9FF3-BE064CBD4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">
            <a:extLst>
              <a:ext uri="{FF2B5EF4-FFF2-40B4-BE49-F238E27FC236}">
                <a16:creationId xmlns:a16="http://schemas.microsoft.com/office/drawing/2014/main" id="{08664421-98A8-4446-B6ED-5D3345790FBA}"/>
              </a:ext>
            </a:extLst>
          </p:cNvPr>
          <p:cNvSpPr/>
          <p:nvPr/>
        </p:nvSpPr>
        <p:spPr>
          <a:xfrm flipV="1">
            <a:off x="5949484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8" name="Line">
            <a:extLst>
              <a:ext uri="{FF2B5EF4-FFF2-40B4-BE49-F238E27FC236}">
                <a16:creationId xmlns:a16="http://schemas.microsoft.com/office/drawing/2014/main" id="{011D2836-1F00-F749-9F9C-B85D68C28AF0}"/>
              </a:ext>
            </a:extLst>
          </p:cNvPr>
          <p:cNvSpPr/>
          <p:nvPr/>
        </p:nvSpPr>
        <p:spPr>
          <a:xfrm>
            <a:off x="5049903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08457E0B-8A2A-3440-B4DC-09B7F5C5AEB0}"/>
              </a:ext>
            </a:extLst>
          </p:cNvPr>
          <p:cNvSpPr/>
          <p:nvPr/>
        </p:nvSpPr>
        <p:spPr>
          <a:xfrm>
            <a:off x="5002441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AD25CAE4-0E4F-0E4B-A75E-497BF3CF97E8}"/>
              </a:ext>
            </a:extLst>
          </p:cNvPr>
          <p:cNvSpPr/>
          <p:nvPr/>
        </p:nvSpPr>
        <p:spPr>
          <a:xfrm flipH="1">
            <a:off x="7620156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43">
                <a:extLst>
                  <a:ext uri="{FF2B5EF4-FFF2-40B4-BE49-F238E27FC236}">
                    <a16:creationId xmlns:a16="http://schemas.microsoft.com/office/drawing/2014/main" id="{41DC3141-E20D-4740-BA7A-6A5F36024D07}"/>
                  </a:ext>
                </a:extLst>
              </p:cNvPr>
              <p:cNvSpPr/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1" name="Прямоугольник 43">
                <a:extLst>
                  <a:ext uri="{FF2B5EF4-FFF2-40B4-BE49-F238E27FC236}">
                    <a16:creationId xmlns:a16="http://schemas.microsoft.com/office/drawing/2014/main" id="{41DC3141-E20D-4740-BA7A-6A5F36024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олилиния 44">
            <a:extLst>
              <a:ext uri="{FF2B5EF4-FFF2-40B4-BE49-F238E27FC236}">
                <a16:creationId xmlns:a16="http://schemas.microsoft.com/office/drawing/2014/main" id="{DA045E9D-EE11-6E4F-84BE-027AEFA18FF5}"/>
              </a:ext>
            </a:extLst>
          </p:cNvPr>
          <p:cNvSpPr/>
          <p:nvPr/>
        </p:nvSpPr>
        <p:spPr>
          <a:xfrm>
            <a:off x="6013938" y="3143871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53">
                <a:extLst>
                  <a:ext uri="{FF2B5EF4-FFF2-40B4-BE49-F238E27FC236}">
                    <a16:creationId xmlns:a16="http://schemas.microsoft.com/office/drawing/2014/main" id="{E5675484-619C-C445-A6DB-99ECAA095D27}"/>
                  </a:ext>
                </a:extLst>
              </p:cNvPr>
              <p:cNvSpPr/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53">
                <a:extLst>
                  <a:ext uri="{FF2B5EF4-FFF2-40B4-BE49-F238E27FC236}">
                    <a16:creationId xmlns:a16="http://schemas.microsoft.com/office/drawing/2014/main" id="{E5675484-619C-C445-A6DB-99ECAA095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  <a:blipFill>
                <a:blip r:embed="rId11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54">
                <a:extLst>
                  <a:ext uri="{FF2B5EF4-FFF2-40B4-BE49-F238E27FC236}">
                    <a16:creationId xmlns:a16="http://schemas.microsoft.com/office/drawing/2014/main" id="{8E615504-EF52-E945-B381-AC93C1331392}"/>
                  </a:ext>
                </a:extLst>
              </p:cNvPr>
              <p:cNvSpPr/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4" name="Прямоугольник 54">
                <a:extLst>
                  <a:ext uri="{FF2B5EF4-FFF2-40B4-BE49-F238E27FC236}">
                    <a16:creationId xmlns:a16="http://schemas.microsoft.com/office/drawing/2014/main" id="{8E615504-EF52-E945-B381-AC93C1331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55">
                <a:extLst>
                  <a:ext uri="{FF2B5EF4-FFF2-40B4-BE49-F238E27FC236}">
                    <a16:creationId xmlns:a16="http://schemas.microsoft.com/office/drawing/2014/main" id="{BAA96A8D-B22D-7144-8847-79C304175AE4}"/>
                  </a:ext>
                </a:extLst>
              </p:cNvPr>
              <p:cNvSpPr/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55">
                <a:extLst>
                  <a:ext uri="{FF2B5EF4-FFF2-40B4-BE49-F238E27FC236}">
                    <a16:creationId xmlns:a16="http://schemas.microsoft.com/office/drawing/2014/main" id="{BAA96A8D-B22D-7144-8847-79C304175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Line">
            <a:extLst>
              <a:ext uri="{FF2B5EF4-FFF2-40B4-BE49-F238E27FC236}">
                <a16:creationId xmlns:a16="http://schemas.microsoft.com/office/drawing/2014/main" id="{B0274F2A-BFAB-4848-AF4F-17CD8D452F0A}"/>
              </a:ext>
            </a:extLst>
          </p:cNvPr>
          <p:cNvSpPr/>
          <p:nvPr/>
        </p:nvSpPr>
        <p:spPr>
          <a:xfrm flipV="1">
            <a:off x="5949484" y="114882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DF00B589-B1E3-5A4B-A508-E0B405B78999}"/>
              </a:ext>
            </a:extLst>
          </p:cNvPr>
          <p:cNvSpPr/>
          <p:nvPr/>
        </p:nvSpPr>
        <p:spPr>
          <a:xfrm>
            <a:off x="5049903" y="252074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02F36B0B-BB11-C34F-9F65-3473E3A12686}"/>
              </a:ext>
            </a:extLst>
          </p:cNvPr>
          <p:cNvSpPr/>
          <p:nvPr/>
        </p:nvSpPr>
        <p:spPr>
          <a:xfrm>
            <a:off x="5002441" y="252074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49553291-F178-6B4A-AA55-66D816025986}"/>
              </a:ext>
            </a:extLst>
          </p:cNvPr>
          <p:cNvSpPr/>
          <p:nvPr/>
        </p:nvSpPr>
        <p:spPr>
          <a:xfrm flipH="1">
            <a:off x="7620156" y="252074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61">
                <a:extLst>
                  <a:ext uri="{FF2B5EF4-FFF2-40B4-BE49-F238E27FC236}">
                    <a16:creationId xmlns:a16="http://schemas.microsoft.com/office/drawing/2014/main" id="{B169704F-6C72-204C-848E-601F66A29332}"/>
                  </a:ext>
                </a:extLst>
              </p:cNvPr>
              <p:cNvSpPr/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0" name="Прямоугольник 61">
                <a:extLst>
                  <a:ext uri="{FF2B5EF4-FFF2-40B4-BE49-F238E27FC236}">
                    <a16:creationId xmlns:a16="http://schemas.microsoft.com/office/drawing/2014/main" id="{B169704F-6C72-204C-848E-601F66A2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Полилиния 62">
            <a:extLst>
              <a:ext uri="{FF2B5EF4-FFF2-40B4-BE49-F238E27FC236}">
                <a16:creationId xmlns:a16="http://schemas.microsoft.com/office/drawing/2014/main" id="{67CBB10D-B53F-D548-9BF2-457AE599E979}"/>
              </a:ext>
            </a:extLst>
          </p:cNvPr>
          <p:cNvSpPr/>
          <p:nvPr/>
        </p:nvSpPr>
        <p:spPr>
          <a:xfrm>
            <a:off x="5990484" y="93856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4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Апостериорные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CDAE9369-0A8D-454C-A1D0-D42C4D6772BA}"/>
                  </a:ext>
                </a:extLst>
              </p:cNvPr>
              <p:cNvSpPr/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CDAE9369-0A8D-454C-A1D0-D42C4D677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5">
                <a:extLst>
                  <a:ext uri="{FF2B5EF4-FFF2-40B4-BE49-F238E27FC236}">
                    <a16:creationId xmlns:a16="http://schemas.microsoft.com/office/drawing/2014/main" id="{5DAB7B8F-CA6C-F144-ABAB-9944BB21C149}"/>
                  </a:ext>
                </a:extLst>
              </p:cNvPr>
              <p:cNvSpPr/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5">
                <a:extLst>
                  <a:ext uri="{FF2B5EF4-FFF2-40B4-BE49-F238E27FC236}">
                    <a16:creationId xmlns:a16="http://schemas.microsoft.com/office/drawing/2014/main" id="{5DAB7B8F-CA6C-F144-ABAB-9944BB21C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30">
                <a:extLst>
                  <a:ext uri="{FF2B5EF4-FFF2-40B4-BE49-F238E27FC236}">
                    <a16:creationId xmlns:a16="http://schemas.microsoft.com/office/drawing/2014/main" id="{E6513889-026C-C146-A9FD-29EBC3ADB7C7}"/>
                  </a:ext>
                </a:extLst>
              </p:cNvPr>
              <p:cNvSpPr/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30">
                <a:extLst>
                  <a:ext uri="{FF2B5EF4-FFF2-40B4-BE49-F238E27FC236}">
                    <a16:creationId xmlns:a16="http://schemas.microsoft.com/office/drawing/2014/main" id="{E6513889-026C-C146-A9FD-29EBC3ADB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ine">
            <a:extLst>
              <a:ext uri="{FF2B5EF4-FFF2-40B4-BE49-F238E27FC236}">
                <a16:creationId xmlns:a16="http://schemas.microsoft.com/office/drawing/2014/main" id="{FFC690D4-E572-8B49-92B5-0DADAE98D4A4}"/>
              </a:ext>
            </a:extLst>
          </p:cNvPr>
          <p:cNvSpPr/>
          <p:nvPr/>
        </p:nvSpPr>
        <p:spPr>
          <a:xfrm flipV="1">
            <a:off x="5949484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C670C71F-D840-234F-B64A-6BFFBF9DB5B5}"/>
              </a:ext>
            </a:extLst>
          </p:cNvPr>
          <p:cNvSpPr/>
          <p:nvPr/>
        </p:nvSpPr>
        <p:spPr>
          <a:xfrm>
            <a:off x="5049903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F5861017-EDFD-6F4E-920E-3766A66A77E0}"/>
              </a:ext>
            </a:extLst>
          </p:cNvPr>
          <p:cNvSpPr/>
          <p:nvPr/>
        </p:nvSpPr>
        <p:spPr>
          <a:xfrm>
            <a:off x="5002441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39E517BA-48A3-B142-8DAB-40DE7DE3BFA9}"/>
              </a:ext>
            </a:extLst>
          </p:cNvPr>
          <p:cNvSpPr/>
          <p:nvPr/>
        </p:nvSpPr>
        <p:spPr>
          <a:xfrm flipH="1">
            <a:off x="7620156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43">
                <a:extLst>
                  <a:ext uri="{FF2B5EF4-FFF2-40B4-BE49-F238E27FC236}">
                    <a16:creationId xmlns:a16="http://schemas.microsoft.com/office/drawing/2014/main" id="{D23FF3F4-CDF7-0C48-B41F-283670C6DF5F}"/>
                  </a:ext>
                </a:extLst>
              </p:cNvPr>
              <p:cNvSpPr/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43">
                <a:extLst>
                  <a:ext uri="{FF2B5EF4-FFF2-40B4-BE49-F238E27FC236}">
                    <a16:creationId xmlns:a16="http://schemas.microsoft.com/office/drawing/2014/main" id="{D23FF3F4-CDF7-0C48-B41F-283670C6D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олилиния 44">
            <a:extLst>
              <a:ext uri="{FF2B5EF4-FFF2-40B4-BE49-F238E27FC236}">
                <a16:creationId xmlns:a16="http://schemas.microsoft.com/office/drawing/2014/main" id="{18C7512D-7F16-514C-902B-DF1D99657135}"/>
              </a:ext>
            </a:extLst>
          </p:cNvPr>
          <p:cNvSpPr/>
          <p:nvPr/>
        </p:nvSpPr>
        <p:spPr>
          <a:xfrm>
            <a:off x="6013938" y="3143871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53">
                <a:extLst>
                  <a:ext uri="{FF2B5EF4-FFF2-40B4-BE49-F238E27FC236}">
                    <a16:creationId xmlns:a16="http://schemas.microsoft.com/office/drawing/2014/main" id="{87D920B7-A638-5C45-98B5-EE8CBD85BA72}"/>
                  </a:ext>
                </a:extLst>
              </p:cNvPr>
              <p:cNvSpPr/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53">
                <a:extLst>
                  <a:ext uri="{FF2B5EF4-FFF2-40B4-BE49-F238E27FC236}">
                    <a16:creationId xmlns:a16="http://schemas.microsoft.com/office/drawing/2014/main" id="{87D920B7-A638-5C45-98B5-EE8CBD85B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54">
                <a:extLst>
                  <a:ext uri="{FF2B5EF4-FFF2-40B4-BE49-F238E27FC236}">
                    <a16:creationId xmlns:a16="http://schemas.microsoft.com/office/drawing/2014/main" id="{7463F1F6-D76A-6443-A87A-C02C43765A5B}"/>
                  </a:ext>
                </a:extLst>
              </p:cNvPr>
              <p:cNvSpPr/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54">
                <a:extLst>
                  <a:ext uri="{FF2B5EF4-FFF2-40B4-BE49-F238E27FC236}">
                    <a16:creationId xmlns:a16="http://schemas.microsoft.com/office/drawing/2014/main" id="{7463F1F6-D76A-6443-A87A-C02C43765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55">
                <a:extLst>
                  <a:ext uri="{FF2B5EF4-FFF2-40B4-BE49-F238E27FC236}">
                    <a16:creationId xmlns:a16="http://schemas.microsoft.com/office/drawing/2014/main" id="{2FBE4498-C11B-3A45-9795-0CD9920E1E94}"/>
                  </a:ext>
                </a:extLst>
              </p:cNvPr>
              <p:cNvSpPr/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55">
                <a:extLst>
                  <a:ext uri="{FF2B5EF4-FFF2-40B4-BE49-F238E27FC236}">
                    <a16:creationId xmlns:a16="http://schemas.microsoft.com/office/drawing/2014/main" id="{2FBE4498-C11B-3A45-9795-0CD9920E1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">
            <a:extLst>
              <a:ext uri="{FF2B5EF4-FFF2-40B4-BE49-F238E27FC236}">
                <a16:creationId xmlns:a16="http://schemas.microsoft.com/office/drawing/2014/main" id="{0B91CF14-F303-2A44-A1E6-65EC9B4B173C}"/>
              </a:ext>
            </a:extLst>
          </p:cNvPr>
          <p:cNvSpPr/>
          <p:nvPr/>
        </p:nvSpPr>
        <p:spPr>
          <a:xfrm flipV="1">
            <a:off x="5949484" y="114882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EED4FDC1-3528-6145-BFED-499EF5E37CD6}"/>
              </a:ext>
            </a:extLst>
          </p:cNvPr>
          <p:cNvSpPr/>
          <p:nvPr/>
        </p:nvSpPr>
        <p:spPr>
          <a:xfrm>
            <a:off x="5049903" y="252074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8334513-E065-1348-8DFA-9536458E782D}"/>
              </a:ext>
            </a:extLst>
          </p:cNvPr>
          <p:cNvSpPr/>
          <p:nvPr/>
        </p:nvSpPr>
        <p:spPr>
          <a:xfrm>
            <a:off x="5002441" y="252074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E17B2A05-B610-3045-BA91-25D62796EAD7}"/>
              </a:ext>
            </a:extLst>
          </p:cNvPr>
          <p:cNvSpPr/>
          <p:nvPr/>
        </p:nvSpPr>
        <p:spPr>
          <a:xfrm flipH="1">
            <a:off x="7620156" y="252074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61">
                <a:extLst>
                  <a:ext uri="{FF2B5EF4-FFF2-40B4-BE49-F238E27FC236}">
                    <a16:creationId xmlns:a16="http://schemas.microsoft.com/office/drawing/2014/main" id="{9946C4EC-08BC-AE48-A19A-2274BDCA2AB8}"/>
                  </a:ext>
                </a:extLst>
              </p:cNvPr>
              <p:cNvSpPr/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61">
                <a:extLst>
                  <a:ext uri="{FF2B5EF4-FFF2-40B4-BE49-F238E27FC236}">
                    <a16:creationId xmlns:a16="http://schemas.microsoft.com/office/drawing/2014/main" id="{9946C4EC-08BC-AE48-A19A-2274BDCA2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Полилиния 62">
            <a:extLst>
              <a:ext uri="{FF2B5EF4-FFF2-40B4-BE49-F238E27FC236}">
                <a16:creationId xmlns:a16="http://schemas.microsoft.com/office/drawing/2014/main" id="{25021A24-F1DB-0145-8574-DC1008626548}"/>
              </a:ext>
            </a:extLst>
          </p:cNvPr>
          <p:cNvSpPr/>
          <p:nvPr/>
        </p:nvSpPr>
        <p:spPr>
          <a:xfrm>
            <a:off x="5990484" y="93856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63">
                <a:extLst>
                  <a:ext uri="{FF2B5EF4-FFF2-40B4-BE49-F238E27FC236}">
                    <a16:creationId xmlns:a16="http://schemas.microsoft.com/office/drawing/2014/main" id="{6E26D191-DDB6-1F40-BB3E-EE5F82111D44}"/>
                  </a:ext>
                </a:extLst>
              </p:cNvPr>
              <p:cNvSpPr/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63">
                <a:extLst>
                  <a:ext uri="{FF2B5EF4-FFF2-40B4-BE49-F238E27FC236}">
                    <a16:creationId xmlns:a16="http://schemas.microsoft.com/office/drawing/2014/main" id="{6E26D191-DDB6-1F40-BB3E-EE5F82111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64">
                <a:extLst>
                  <a:ext uri="{FF2B5EF4-FFF2-40B4-BE49-F238E27FC236}">
                    <a16:creationId xmlns:a16="http://schemas.microsoft.com/office/drawing/2014/main" id="{44FE10E4-1290-034C-98C4-BD087613BE79}"/>
                  </a:ext>
                </a:extLst>
              </p:cNvPr>
              <p:cNvSpPr/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64">
                <a:extLst>
                  <a:ext uri="{FF2B5EF4-FFF2-40B4-BE49-F238E27FC236}">
                    <a16:creationId xmlns:a16="http://schemas.microsoft.com/office/drawing/2014/main" id="{44FE10E4-1290-034C-98C4-BD087613B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2">
                <a:extLst>
                  <a:ext uri="{FF2B5EF4-FFF2-40B4-BE49-F238E27FC236}">
                    <a16:creationId xmlns:a16="http://schemas.microsoft.com/office/drawing/2014/main" id="{F5E96A6E-3476-E540-9865-484CAC68BF62}"/>
                  </a:ext>
                </a:extLst>
              </p:cNvPr>
              <p:cNvSpPr/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≈0.68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2">
                <a:extLst>
                  <a:ext uri="{FF2B5EF4-FFF2-40B4-BE49-F238E27FC236}">
                    <a16:creationId xmlns:a16="http://schemas.microsoft.com/office/drawing/2014/main" id="{F5E96A6E-3476-E540-9865-484CAC68B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5">
                <a:extLst>
                  <a:ext uri="{FF2B5EF4-FFF2-40B4-BE49-F238E27FC236}">
                    <a16:creationId xmlns:a16="http://schemas.microsoft.com/office/drawing/2014/main" id="{BB469C44-4F38-BC48-AA41-F69B69C3A483}"/>
                  </a:ext>
                </a:extLst>
              </p:cNvPr>
              <p:cNvSpPr/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≈0.81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65">
                <a:extLst>
                  <a:ext uri="{FF2B5EF4-FFF2-40B4-BE49-F238E27FC236}">
                    <a16:creationId xmlns:a16="http://schemas.microsoft.com/office/drawing/2014/main" id="{BB469C44-4F38-BC48-AA41-F69B69C3A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2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Апостериорные распределения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/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C20630-27B7-4245-B04D-FEDC50E1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3319134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/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C3A9C2B-09D9-C742-BE06-253D80F9D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5199583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/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7ED1DD2-F4A4-694D-97B0-4EF28E938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518864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D2DA7E54-B4DB-7F4D-B2CF-A25AF3C51728}"/>
              </a:ext>
            </a:extLst>
          </p:cNvPr>
          <p:cNvSpPr/>
          <p:nvPr/>
        </p:nvSpPr>
        <p:spPr>
          <a:xfrm flipV="1">
            <a:off x="5949484" y="377526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58E5553B-6719-0048-9960-A73BA928D1CA}"/>
              </a:ext>
            </a:extLst>
          </p:cNvPr>
          <p:cNvSpPr/>
          <p:nvPr/>
        </p:nvSpPr>
        <p:spPr>
          <a:xfrm>
            <a:off x="5049903" y="514718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83BD50F3-DE20-F142-AF71-FC164BFE7B39}"/>
              </a:ext>
            </a:extLst>
          </p:cNvPr>
          <p:cNvSpPr/>
          <p:nvPr/>
        </p:nvSpPr>
        <p:spPr>
          <a:xfrm>
            <a:off x="5002441" y="5147181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FE5D903-DFCE-684E-AFB5-F392AF7CF5D8}"/>
              </a:ext>
            </a:extLst>
          </p:cNvPr>
          <p:cNvSpPr/>
          <p:nvPr/>
        </p:nvSpPr>
        <p:spPr>
          <a:xfrm flipH="1">
            <a:off x="7620156" y="5147181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/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A774545-7759-0545-B3A4-C1C2438A6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5106574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9C8C15E3-DB60-0240-A8B3-2A91E142E7A1}"/>
              </a:ext>
            </a:extLst>
          </p:cNvPr>
          <p:cNvSpPr/>
          <p:nvPr/>
        </p:nvSpPr>
        <p:spPr>
          <a:xfrm>
            <a:off x="6013938" y="3143871"/>
            <a:ext cx="1688124" cy="2053293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  <a:gd name="connsiteX0" fmla="*/ 8 w 1715734"/>
              <a:gd name="connsiteY0" fmla="*/ 1994244 h 2078749"/>
              <a:gd name="connsiteX1" fmla="*/ 609608 w 1715734"/>
              <a:gd name="connsiteY1" fmla="*/ 1701167 h 2078749"/>
              <a:gd name="connsiteX2" fmla="*/ 1441947 w 1715734"/>
              <a:gd name="connsiteY2" fmla="*/ 446797 h 2078749"/>
              <a:gd name="connsiteX3" fmla="*/ 1711578 w 1715734"/>
              <a:gd name="connsiteY3" fmla="*/ 2076305 h 2078749"/>
              <a:gd name="connsiteX4" fmla="*/ 1547454 w 1715734"/>
              <a:gd name="connsiteY4" fmla="*/ 1320 h 2078749"/>
              <a:gd name="connsiteX5" fmla="*/ 621331 w 1715734"/>
              <a:gd name="connsiteY5" fmla="*/ 1712891 h 2078749"/>
              <a:gd name="connsiteX6" fmla="*/ 8 w 1715734"/>
              <a:gd name="connsiteY6" fmla="*/ 1994244 h 2078749"/>
              <a:gd name="connsiteX0" fmla="*/ 8 w 1714425"/>
              <a:gd name="connsiteY0" fmla="*/ 1994244 h 2076310"/>
              <a:gd name="connsiteX1" fmla="*/ 609608 w 1714425"/>
              <a:gd name="connsiteY1" fmla="*/ 1701167 h 2076310"/>
              <a:gd name="connsiteX2" fmla="*/ 1559178 w 1714425"/>
              <a:gd name="connsiteY2" fmla="*/ 24767 h 2076310"/>
              <a:gd name="connsiteX3" fmla="*/ 1711578 w 1714425"/>
              <a:gd name="connsiteY3" fmla="*/ 2076305 h 2076310"/>
              <a:gd name="connsiteX4" fmla="*/ 1547454 w 1714425"/>
              <a:gd name="connsiteY4" fmla="*/ 1320 h 2076310"/>
              <a:gd name="connsiteX5" fmla="*/ 621331 w 1714425"/>
              <a:gd name="connsiteY5" fmla="*/ 1712891 h 2076310"/>
              <a:gd name="connsiteX6" fmla="*/ 8 w 1714425"/>
              <a:gd name="connsiteY6" fmla="*/ 1994244 h 2076310"/>
              <a:gd name="connsiteX0" fmla="*/ 2987 w 1717404"/>
              <a:gd name="connsiteY0" fmla="*/ 1994234 h 2076300"/>
              <a:gd name="connsiteX1" fmla="*/ 612587 w 1717404"/>
              <a:gd name="connsiteY1" fmla="*/ 1701157 h 2076300"/>
              <a:gd name="connsiteX2" fmla="*/ 1562157 w 1717404"/>
              <a:gd name="connsiteY2" fmla="*/ 24757 h 2076300"/>
              <a:gd name="connsiteX3" fmla="*/ 1714557 w 1717404"/>
              <a:gd name="connsiteY3" fmla="*/ 2076295 h 2076300"/>
              <a:gd name="connsiteX4" fmla="*/ 1550433 w 1717404"/>
              <a:gd name="connsiteY4" fmla="*/ 1310 h 2076300"/>
              <a:gd name="connsiteX5" fmla="*/ 858771 w 1717404"/>
              <a:gd name="connsiteY5" fmla="*/ 1724604 h 2076300"/>
              <a:gd name="connsiteX6" fmla="*/ 2987 w 1717404"/>
              <a:gd name="connsiteY6" fmla="*/ 1994234 h 2076300"/>
              <a:gd name="connsiteX0" fmla="*/ 19 w 1711737"/>
              <a:gd name="connsiteY0" fmla="*/ 1994234 h 2076300"/>
              <a:gd name="connsiteX1" fmla="*/ 879250 w 1711737"/>
              <a:gd name="connsiteY1" fmla="*/ 1736326 h 2076300"/>
              <a:gd name="connsiteX2" fmla="*/ 1559189 w 1711737"/>
              <a:gd name="connsiteY2" fmla="*/ 24757 h 2076300"/>
              <a:gd name="connsiteX3" fmla="*/ 1711589 w 1711737"/>
              <a:gd name="connsiteY3" fmla="*/ 2076295 h 2076300"/>
              <a:gd name="connsiteX4" fmla="*/ 1547465 w 1711737"/>
              <a:gd name="connsiteY4" fmla="*/ 1310 h 2076300"/>
              <a:gd name="connsiteX5" fmla="*/ 855803 w 1711737"/>
              <a:gd name="connsiteY5" fmla="*/ 1724604 h 2076300"/>
              <a:gd name="connsiteX6" fmla="*/ 19 w 1711737"/>
              <a:gd name="connsiteY6" fmla="*/ 1994234 h 2076300"/>
              <a:gd name="connsiteX0" fmla="*/ 729 w 1712447"/>
              <a:gd name="connsiteY0" fmla="*/ 1994224 h 2076290"/>
              <a:gd name="connsiteX1" fmla="*/ 879960 w 1712447"/>
              <a:gd name="connsiteY1" fmla="*/ 1736316 h 2076290"/>
              <a:gd name="connsiteX2" fmla="*/ 1559899 w 1712447"/>
              <a:gd name="connsiteY2" fmla="*/ 24747 h 2076290"/>
              <a:gd name="connsiteX3" fmla="*/ 1712299 w 1712447"/>
              <a:gd name="connsiteY3" fmla="*/ 2076285 h 2076290"/>
              <a:gd name="connsiteX4" fmla="*/ 1548175 w 1712447"/>
              <a:gd name="connsiteY4" fmla="*/ 1300 h 2076290"/>
              <a:gd name="connsiteX5" fmla="*/ 1032359 w 1712447"/>
              <a:gd name="connsiteY5" fmla="*/ 1736317 h 2076290"/>
              <a:gd name="connsiteX6" fmla="*/ 729 w 1712447"/>
              <a:gd name="connsiteY6" fmla="*/ 1994224 h 2076290"/>
              <a:gd name="connsiteX0" fmla="*/ 0 w 1711636"/>
              <a:gd name="connsiteY0" fmla="*/ 1994224 h 2076290"/>
              <a:gd name="connsiteX1" fmla="*/ 1031631 w 1711636"/>
              <a:gd name="connsiteY1" fmla="*/ 1759762 h 2076290"/>
              <a:gd name="connsiteX2" fmla="*/ 1559170 w 1711636"/>
              <a:gd name="connsiteY2" fmla="*/ 24747 h 2076290"/>
              <a:gd name="connsiteX3" fmla="*/ 1711570 w 1711636"/>
              <a:gd name="connsiteY3" fmla="*/ 2076285 h 2076290"/>
              <a:gd name="connsiteX4" fmla="*/ 1547446 w 1711636"/>
              <a:gd name="connsiteY4" fmla="*/ 1300 h 2076290"/>
              <a:gd name="connsiteX5" fmla="*/ 1031630 w 1711636"/>
              <a:gd name="connsiteY5" fmla="*/ 1736317 h 2076290"/>
              <a:gd name="connsiteX6" fmla="*/ 0 w 1711636"/>
              <a:gd name="connsiteY6" fmla="*/ 1994224 h 2076290"/>
              <a:gd name="connsiteX0" fmla="*/ 0 w 1711570"/>
              <a:gd name="connsiteY0" fmla="*/ 1970872 h 2052933"/>
              <a:gd name="connsiteX1" fmla="*/ 1031631 w 1711570"/>
              <a:gd name="connsiteY1" fmla="*/ 1736410 h 2052933"/>
              <a:gd name="connsiteX2" fmla="*/ 1559170 w 1711570"/>
              <a:gd name="connsiteY2" fmla="*/ 1395 h 2052933"/>
              <a:gd name="connsiteX3" fmla="*/ 1711570 w 1711570"/>
              <a:gd name="connsiteY3" fmla="*/ 2052933 h 2052933"/>
              <a:gd name="connsiteX4" fmla="*/ 1559170 w 1711570"/>
              <a:gd name="connsiteY4" fmla="*/ 1394 h 2052933"/>
              <a:gd name="connsiteX5" fmla="*/ 1031630 w 1711570"/>
              <a:gd name="connsiteY5" fmla="*/ 1712965 h 2052933"/>
              <a:gd name="connsiteX6" fmla="*/ 0 w 1711570"/>
              <a:gd name="connsiteY6" fmla="*/ 1970872 h 2052933"/>
              <a:gd name="connsiteX0" fmla="*/ 229 w 1711799"/>
              <a:gd name="connsiteY0" fmla="*/ 1970872 h 2052933"/>
              <a:gd name="connsiteX1" fmla="*/ 1031860 w 1711799"/>
              <a:gd name="connsiteY1" fmla="*/ 1736410 h 2052933"/>
              <a:gd name="connsiteX2" fmla="*/ 1559399 w 1711799"/>
              <a:gd name="connsiteY2" fmla="*/ 1395 h 2052933"/>
              <a:gd name="connsiteX3" fmla="*/ 1711799 w 1711799"/>
              <a:gd name="connsiteY3" fmla="*/ 2052933 h 2052933"/>
              <a:gd name="connsiteX4" fmla="*/ 1559399 w 1711799"/>
              <a:gd name="connsiteY4" fmla="*/ 1394 h 2052933"/>
              <a:gd name="connsiteX5" fmla="*/ 1125644 w 1711799"/>
              <a:gd name="connsiteY5" fmla="*/ 1748134 h 2052933"/>
              <a:gd name="connsiteX6" fmla="*/ 229 w 1711799"/>
              <a:gd name="connsiteY6" fmla="*/ 1970872 h 2052933"/>
              <a:gd name="connsiteX0" fmla="*/ 4 w 1711574"/>
              <a:gd name="connsiteY0" fmla="*/ 1970764 h 2052825"/>
              <a:gd name="connsiteX1" fmla="*/ 1137143 w 1711574"/>
              <a:gd name="connsiteY1" fmla="*/ 1783194 h 2052825"/>
              <a:gd name="connsiteX2" fmla="*/ 1559174 w 1711574"/>
              <a:gd name="connsiteY2" fmla="*/ 1287 h 2052825"/>
              <a:gd name="connsiteX3" fmla="*/ 1711574 w 1711574"/>
              <a:gd name="connsiteY3" fmla="*/ 2052825 h 2052825"/>
              <a:gd name="connsiteX4" fmla="*/ 1559174 w 1711574"/>
              <a:gd name="connsiteY4" fmla="*/ 1286 h 2052825"/>
              <a:gd name="connsiteX5" fmla="*/ 1125419 w 1711574"/>
              <a:gd name="connsiteY5" fmla="*/ 1748026 h 2052825"/>
              <a:gd name="connsiteX6" fmla="*/ 4 w 1711574"/>
              <a:gd name="connsiteY6" fmla="*/ 1970764 h 2052825"/>
              <a:gd name="connsiteX0" fmla="*/ 4 w 1711574"/>
              <a:gd name="connsiteY0" fmla="*/ 1970726 h 2052787"/>
              <a:gd name="connsiteX1" fmla="*/ 1137143 w 1711574"/>
              <a:gd name="connsiteY1" fmla="*/ 1783156 h 2052787"/>
              <a:gd name="connsiteX2" fmla="*/ 1559174 w 1711574"/>
              <a:gd name="connsiteY2" fmla="*/ 1249 h 2052787"/>
              <a:gd name="connsiteX3" fmla="*/ 1711574 w 1711574"/>
              <a:gd name="connsiteY3" fmla="*/ 2052787 h 2052787"/>
              <a:gd name="connsiteX4" fmla="*/ 1559174 w 1711574"/>
              <a:gd name="connsiteY4" fmla="*/ 1248 h 2052787"/>
              <a:gd name="connsiteX5" fmla="*/ 1125419 w 1711574"/>
              <a:gd name="connsiteY5" fmla="*/ 1794880 h 2052787"/>
              <a:gd name="connsiteX6" fmla="*/ 4 w 1711574"/>
              <a:gd name="connsiteY6" fmla="*/ 1970726 h 2052787"/>
              <a:gd name="connsiteX0" fmla="*/ 4 w 1711574"/>
              <a:gd name="connsiteY0" fmla="*/ 2029347 h 2052793"/>
              <a:gd name="connsiteX1" fmla="*/ 1137143 w 1711574"/>
              <a:gd name="connsiteY1" fmla="*/ 1783162 h 2052793"/>
              <a:gd name="connsiteX2" fmla="*/ 1559174 w 1711574"/>
              <a:gd name="connsiteY2" fmla="*/ 1255 h 2052793"/>
              <a:gd name="connsiteX3" fmla="*/ 1711574 w 1711574"/>
              <a:gd name="connsiteY3" fmla="*/ 2052793 h 2052793"/>
              <a:gd name="connsiteX4" fmla="*/ 1559174 w 1711574"/>
              <a:gd name="connsiteY4" fmla="*/ 1254 h 2052793"/>
              <a:gd name="connsiteX5" fmla="*/ 1125419 w 1711574"/>
              <a:gd name="connsiteY5" fmla="*/ 1794886 h 2052793"/>
              <a:gd name="connsiteX6" fmla="*/ 4 w 1711574"/>
              <a:gd name="connsiteY6" fmla="*/ 2029347 h 2052793"/>
              <a:gd name="connsiteX0" fmla="*/ 3 w 1723296"/>
              <a:gd name="connsiteY0" fmla="*/ 1959000 h 2052785"/>
              <a:gd name="connsiteX1" fmla="*/ 1148865 w 1723296"/>
              <a:gd name="connsiteY1" fmla="*/ 1783154 h 2052785"/>
              <a:gd name="connsiteX2" fmla="*/ 1570896 w 1723296"/>
              <a:gd name="connsiteY2" fmla="*/ 1247 h 2052785"/>
              <a:gd name="connsiteX3" fmla="*/ 1723296 w 1723296"/>
              <a:gd name="connsiteY3" fmla="*/ 2052785 h 2052785"/>
              <a:gd name="connsiteX4" fmla="*/ 1570896 w 1723296"/>
              <a:gd name="connsiteY4" fmla="*/ 1246 h 2052785"/>
              <a:gd name="connsiteX5" fmla="*/ 1137141 w 1723296"/>
              <a:gd name="connsiteY5" fmla="*/ 1794878 h 2052785"/>
              <a:gd name="connsiteX6" fmla="*/ 3 w 1723296"/>
              <a:gd name="connsiteY6" fmla="*/ 1959000 h 2052785"/>
              <a:gd name="connsiteX0" fmla="*/ 223 w 1723516"/>
              <a:gd name="connsiteY0" fmla="*/ 1959090 h 2052875"/>
              <a:gd name="connsiteX1" fmla="*/ 1149085 w 1723516"/>
              <a:gd name="connsiteY1" fmla="*/ 1783244 h 2052875"/>
              <a:gd name="connsiteX2" fmla="*/ 1571116 w 1723516"/>
              <a:gd name="connsiteY2" fmla="*/ 1337 h 2052875"/>
              <a:gd name="connsiteX3" fmla="*/ 1723516 w 1723516"/>
              <a:gd name="connsiteY3" fmla="*/ 2052875 h 2052875"/>
              <a:gd name="connsiteX4" fmla="*/ 1571116 w 1723516"/>
              <a:gd name="connsiteY4" fmla="*/ 1336 h 2052875"/>
              <a:gd name="connsiteX5" fmla="*/ 1055299 w 1723516"/>
              <a:gd name="connsiteY5" fmla="*/ 1689460 h 2052875"/>
              <a:gd name="connsiteX6" fmla="*/ 223 w 1723516"/>
              <a:gd name="connsiteY6" fmla="*/ 1959090 h 2052875"/>
              <a:gd name="connsiteX0" fmla="*/ 34 w 1723327"/>
              <a:gd name="connsiteY0" fmla="*/ 1959501 h 2053286"/>
              <a:gd name="connsiteX1" fmla="*/ 1019942 w 1723327"/>
              <a:gd name="connsiteY1" fmla="*/ 1701593 h 2053286"/>
              <a:gd name="connsiteX2" fmla="*/ 1570927 w 1723327"/>
              <a:gd name="connsiteY2" fmla="*/ 1748 h 2053286"/>
              <a:gd name="connsiteX3" fmla="*/ 1723327 w 1723327"/>
              <a:gd name="connsiteY3" fmla="*/ 2053286 h 2053286"/>
              <a:gd name="connsiteX4" fmla="*/ 1570927 w 1723327"/>
              <a:gd name="connsiteY4" fmla="*/ 1747 h 2053286"/>
              <a:gd name="connsiteX5" fmla="*/ 1055110 w 1723327"/>
              <a:gd name="connsiteY5" fmla="*/ 1689871 h 2053286"/>
              <a:gd name="connsiteX6" fmla="*/ 34 w 1723327"/>
              <a:gd name="connsiteY6" fmla="*/ 1959501 h 2053286"/>
              <a:gd name="connsiteX0" fmla="*/ 0 w 1723293"/>
              <a:gd name="connsiteY0" fmla="*/ 1959501 h 2053286"/>
              <a:gd name="connsiteX1" fmla="*/ 1019908 w 1723293"/>
              <a:gd name="connsiteY1" fmla="*/ 1701593 h 2053286"/>
              <a:gd name="connsiteX2" fmla="*/ 1570893 w 1723293"/>
              <a:gd name="connsiteY2" fmla="*/ 1748 h 2053286"/>
              <a:gd name="connsiteX3" fmla="*/ 1723293 w 1723293"/>
              <a:gd name="connsiteY3" fmla="*/ 2053286 h 2053286"/>
              <a:gd name="connsiteX4" fmla="*/ 1570893 w 1723293"/>
              <a:gd name="connsiteY4" fmla="*/ 1747 h 2053286"/>
              <a:gd name="connsiteX5" fmla="*/ 1019907 w 1723293"/>
              <a:gd name="connsiteY5" fmla="*/ 1713317 h 2053286"/>
              <a:gd name="connsiteX6" fmla="*/ 0 w 1723293"/>
              <a:gd name="connsiteY6" fmla="*/ 1959501 h 2053286"/>
              <a:gd name="connsiteX0" fmla="*/ 0 w 1688124"/>
              <a:gd name="connsiteY0" fmla="*/ 1994677 h 2053293"/>
              <a:gd name="connsiteX1" fmla="*/ 984739 w 1688124"/>
              <a:gd name="connsiteY1" fmla="*/ 1701600 h 2053293"/>
              <a:gd name="connsiteX2" fmla="*/ 1535724 w 1688124"/>
              <a:gd name="connsiteY2" fmla="*/ 1755 h 2053293"/>
              <a:gd name="connsiteX3" fmla="*/ 1688124 w 1688124"/>
              <a:gd name="connsiteY3" fmla="*/ 2053293 h 2053293"/>
              <a:gd name="connsiteX4" fmla="*/ 1535724 w 1688124"/>
              <a:gd name="connsiteY4" fmla="*/ 1754 h 2053293"/>
              <a:gd name="connsiteX5" fmla="*/ 984738 w 1688124"/>
              <a:gd name="connsiteY5" fmla="*/ 1713324 h 2053293"/>
              <a:gd name="connsiteX6" fmla="*/ 0 w 1688124"/>
              <a:gd name="connsiteY6" fmla="*/ 1994677 h 20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8124" h="2053293">
                <a:moveTo>
                  <a:pt x="0" y="1994677"/>
                </a:moveTo>
                <a:cubicBezTo>
                  <a:pt x="0" y="1992723"/>
                  <a:pt x="728785" y="2033754"/>
                  <a:pt x="984739" y="1701600"/>
                </a:cubicBezTo>
                <a:cubicBezTo>
                  <a:pt x="1240693" y="1369446"/>
                  <a:pt x="1418493" y="-56860"/>
                  <a:pt x="1535724" y="1755"/>
                </a:cubicBezTo>
                <a:cubicBezTo>
                  <a:pt x="1652955" y="60370"/>
                  <a:pt x="1688124" y="2053293"/>
                  <a:pt x="1688124" y="2053293"/>
                </a:cubicBezTo>
                <a:cubicBezTo>
                  <a:pt x="1688124" y="2053293"/>
                  <a:pt x="1682263" y="52554"/>
                  <a:pt x="1535724" y="1754"/>
                </a:cubicBezTo>
                <a:cubicBezTo>
                  <a:pt x="1389186" y="-49046"/>
                  <a:pt x="1240692" y="1381170"/>
                  <a:pt x="984738" y="1713324"/>
                </a:cubicBezTo>
                <a:cubicBezTo>
                  <a:pt x="728784" y="2045478"/>
                  <a:pt x="0" y="1996631"/>
                  <a:pt x="0" y="1994677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2ECEC6D-E5E7-8E4A-BF34-72EA6EA44DBC}"/>
                  </a:ext>
                </a:extLst>
              </p:cNvPr>
              <p:cNvSpPr/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2ECEC6D-E5E7-8E4A-BF34-72EA6EA44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1" y="692696"/>
                <a:ext cx="864339" cy="461665"/>
              </a:xfrm>
              <a:prstGeom prst="rect">
                <a:avLst/>
              </a:prstGeom>
              <a:blipFill>
                <a:blip r:embed="rId3"/>
                <a:stretch>
                  <a:fillRect l="-1449" r="-1449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4DF62A4-21C5-384D-8601-2A88CEBF6B5B}"/>
                  </a:ext>
                </a:extLst>
              </p:cNvPr>
              <p:cNvSpPr/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4DF62A4-21C5-384D-8601-2A88CEBF6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15" y="2573145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31F649E-0F74-154A-A68C-F4B0FB229B20}"/>
                  </a:ext>
                </a:extLst>
              </p:cNvPr>
              <p:cNvSpPr/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31F649E-0F74-154A-A68C-F4B0FB229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397" y="2562204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">
            <a:extLst>
              <a:ext uri="{FF2B5EF4-FFF2-40B4-BE49-F238E27FC236}">
                <a16:creationId xmlns:a16="http://schemas.microsoft.com/office/drawing/2014/main" id="{7320A789-D9DA-7C42-80B9-57DA56328174}"/>
              </a:ext>
            </a:extLst>
          </p:cNvPr>
          <p:cNvSpPr/>
          <p:nvPr/>
        </p:nvSpPr>
        <p:spPr>
          <a:xfrm flipV="1">
            <a:off x="5949484" y="1148828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0D7D6039-DB9D-5647-9BB4-AFBB270A84BA}"/>
              </a:ext>
            </a:extLst>
          </p:cNvPr>
          <p:cNvSpPr/>
          <p:nvPr/>
        </p:nvSpPr>
        <p:spPr>
          <a:xfrm>
            <a:off x="5049903" y="2520743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3789D41-6A2B-274A-80B5-542E5D670C6F}"/>
              </a:ext>
            </a:extLst>
          </p:cNvPr>
          <p:cNvSpPr/>
          <p:nvPr/>
        </p:nvSpPr>
        <p:spPr>
          <a:xfrm>
            <a:off x="5002441" y="2520743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5919E5F8-AE67-2B4B-A225-867BF98A70B6}"/>
              </a:ext>
            </a:extLst>
          </p:cNvPr>
          <p:cNvSpPr/>
          <p:nvPr/>
        </p:nvSpPr>
        <p:spPr>
          <a:xfrm flipH="1">
            <a:off x="7620156" y="2520743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082775D-C61F-2242-BBC5-D741E276DFFE}"/>
                  </a:ext>
                </a:extLst>
              </p:cNvPr>
              <p:cNvSpPr/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082775D-C61F-2242-BBC5-D741E276D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3" y="2480136"/>
                <a:ext cx="42889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Полилиния 62">
            <a:extLst>
              <a:ext uri="{FF2B5EF4-FFF2-40B4-BE49-F238E27FC236}">
                <a16:creationId xmlns:a16="http://schemas.microsoft.com/office/drawing/2014/main" id="{F730952C-37EA-BE4A-9135-9A572CC77791}"/>
              </a:ext>
            </a:extLst>
          </p:cNvPr>
          <p:cNvSpPr/>
          <p:nvPr/>
        </p:nvSpPr>
        <p:spPr>
          <a:xfrm>
            <a:off x="5990484" y="938563"/>
            <a:ext cx="1711578" cy="1632165"/>
          </a:xfrm>
          <a:custGeom>
            <a:avLst/>
            <a:gdLst>
              <a:gd name="connsiteX0" fmla="*/ 4 w 1711574"/>
              <a:gd name="connsiteY0" fmla="*/ 1491236 h 1573297"/>
              <a:gd name="connsiteX1" fmla="*/ 820620 w 1711574"/>
              <a:gd name="connsiteY1" fmla="*/ 1221605 h 1573297"/>
              <a:gd name="connsiteX2" fmla="*/ 1207481 w 1711574"/>
              <a:gd name="connsiteY2" fmla="*/ 2405 h 1573297"/>
              <a:gd name="connsiteX3" fmla="*/ 1711574 w 1711574"/>
              <a:gd name="connsiteY3" fmla="*/ 1573297 h 1573297"/>
              <a:gd name="connsiteX4" fmla="*/ 1207481 w 1711574"/>
              <a:gd name="connsiteY4" fmla="*/ 2405 h 1573297"/>
              <a:gd name="connsiteX5" fmla="*/ 832343 w 1711574"/>
              <a:gd name="connsiteY5" fmla="*/ 1268497 h 1573297"/>
              <a:gd name="connsiteX6" fmla="*/ 4 w 1711574"/>
              <a:gd name="connsiteY6" fmla="*/ 1491236 h 1573297"/>
              <a:gd name="connsiteX0" fmla="*/ 4 w 1717480"/>
              <a:gd name="connsiteY0" fmla="*/ 1549124 h 1631231"/>
              <a:gd name="connsiteX1" fmla="*/ 820620 w 1717480"/>
              <a:gd name="connsiteY1" fmla="*/ 1279493 h 1631231"/>
              <a:gd name="connsiteX2" fmla="*/ 1207481 w 1717480"/>
              <a:gd name="connsiteY2" fmla="*/ 60293 h 1631231"/>
              <a:gd name="connsiteX3" fmla="*/ 1711574 w 1717480"/>
              <a:gd name="connsiteY3" fmla="*/ 1631185 h 1631231"/>
              <a:gd name="connsiteX4" fmla="*/ 1441943 w 1717480"/>
              <a:gd name="connsiteY4" fmla="*/ 1677 h 1631231"/>
              <a:gd name="connsiteX5" fmla="*/ 832343 w 1717480"/>
              <a:gd name="connsiteY5" fmla="*/ 1326385 h 1631231"/>
              <a:gd name="connsiteX6" fmla="*/ 4 w 1717480"/>
              <a:gd name="connsiteY6" fmla="*/ 1549124 h 1631231"/>
              <a:gd name="connsiteX0" fmla="*/ 4 w 1711574"/>
              <a:gd name="connsiteY0" fmla="*/ 1549747 h 1631808"/>
              <a:gd name="connsiteX1" fmla="*/ 820620 w 1711574"/>
              <a:gd name="connsiteY1" fmla="*/ 1280116 h 1631808"/>
              <a:gd name="connsiteX2" fmla="*/ 1441943 w 1711574"/>
              <a:gd name="connsiteY2" fmla="*/ 2300 h 1631808"/>
              <a:gd name="connsiteX3" fmla="*/ 1711574 w 1711574"/>
              <a:gd name="connsiteY3" fmla="*/ 1631808 h 1631808"/>
              <a:gd name="connsiteX4" fmla="*/ 1441943 w 1711574"/>
              <a:gd name="connsiteY4" fmla="*/ 2300 h 1631808"/>
              <a:gd name="connsiteX5" fmla="*/ 832343 w 1711574"/>
              <a:gd name="connsiteY5" fmla="*/ 1327008 h 1631808"/>
              <a:gd name="connsiteX6" fmla="*/ 4 w 1711574"/>
              <a:gd name="connsiteY6" fmla="*/ 1549747 h 1631808"/>
              <a:gd name="connsiteX0" fmla="*/ 268 w 1711838"/>
              <a:gd name="connsiteY0" fmla="*/ 1549747 h 1631808"/>
              <a:gd name="connsiteX1" fmla="*/ 820884 w 1711838"/>
              <a:gd name="connsiteY1" fmla="*/ 1280116 h 1631808"/>
              <a:gd name="connsiteX2" fmla="*/ 1442207 w 1711838"/>
              <a:gd name="connsiteY2" fmla="*/ 2300 h 1631808"/>
              <a:gd name="connsiteX3" fmla="*/ 1711838 w 1711838"/>
              <a:gd name="connsiteY3" fmla="*/ 1631808 h 1631808"/>
              <a:gd name="connsiteX4" fmla="*/ 1442207 w 1711838"/>
              <a:gd name="connsiteY4" fmla="*/ 2300 h 1631808"/>
              <a:gd name="connsiteX5" fmla="*/ 738822 w 1711838"/>
              <a:gd name="connsiteY5" fmla="*/ 1244947 h 1631808"/>
              <a:gd name="connsiteX6" fmla="*/ 268 w 1711838"/>
              <a:gd name="connsiteY6" fmla="*/ 1549747 h 1631808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45122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38560 w 1711576"/>
              <a:gd name="connsiteY5" fmla="*/ 1292015 h 1631983"/>
              <a:gd name="connsiteX6" fmla="*/ 6 w 1711576"/>
              <a:gd name="connsiteY6" fmla="*/ 1549922 h 1631983"/>
              <a:gd name="connsiteX0" fmla="*/ 6 w 1711576"/>
              <a:gd name="connsiteY0" fmla="*/ 1549922 h 1631983"/>
              <a:gd name="connsiteX1" fmla="*/ 726837 w 1711576"/>
              <a:gd name="connsiteY1" fmla="*/ 1268568 h 1631983"/>
              <a:gd name="connsiteX2" fmla="*/ 1441945 w 1711576"/>
              <a:gd name="connsiteY2" fmla="*/ 2475 h 1631983"/>
              <a:gd name="connsiteX3" fmla="*/ 1711576 w 1711576"/>
              <a:gd name="connsiteY3" fmla="*/ 1631983 h 1631983"/>
              <a:gd name="connsiteX4" fmla="*/ 1441945 w 1711576"/>
              <a:gd name="connsiteY4" fmla="*/ 2475 h 1631983"/>
              <a:gd name="connsiteX5" fmla="*/ 715114 w 1711576"/>
              <a:gd name="connsiteY5" fmla="*/ 1280292 h 1631983"/>
              <a:gd name="connsiteX6" fmla="*/ 6 w 1711576"/>
              <a:gd name="connsiteY6" fmla="*/ 1549922 h 1631983"/>
              <a:gd name="connsiteX0" fmla="*/ 327 w 1711897"/>
              <a:gd name="connsiteY0" fmla="*/ 1549922 h 1631983"/>
              <a:gd name="connsiteX1" fmla="*/ 727158 w 1711897"/>
              <a:gd name="connsiteY1" fmla="*/ 1268568 h 1631983"/>
              <a:gd name="connsiteX2" fmla="*/ 1442266 w 1711897"/>
              <a:gd name="connsiteY2" fmla="*/ 2475 h 1631983"/>
              <a:gd name="connsiteX3" fmla="*/ 1711897 w 1711897"/>
              <a:gd name="connsiteY3" fmla="*/ 1631983 h 1631983"/>
              <a:gd name="connsiteX4" fmla="*/ 1442266 w 1711897"/>
              <a:gd name="connsiteY4" fmla="*/ 2475 h 1631983"/>
              <a:gd name="connsiteX5" fmla="*/ 645097 w 1711897"/>
              <a:gd name="connsiteY5" fmla="*/ 1256846 h 1631983"/>
              <a:gd name="connsiteX6" fmla="*/ 327 w 1711897"/>
              <a:gd name="connsiteY6" fmla="*/ 1549922 h 1631983"/>
              <a:gd name="connsiteX0" fmla="*/ 68 w 1711638"/>
              <a:gd name="connsiteY0" fmla="*/ 1550104 h 1632165"/>
              <a:gd name="connsiteX1" fmla="*/ 609668 w 1711638"/>
              <a:gd name="connsiteY1" fmla="*/ 1257027 h 1632165"/>
              <a:gd name="connsiteX2" fmla="*/ 1442007 w 1711638"/>
              <a:gd name="connsiteY2" fmla="*/ 2657 h 1632165"/>
              <a:gd name="connsiteX3" fmla="*/ 1711638 w 1711638"/>
              <a:gd name="connsiteY3" fmla="*/ 1632165 h 1632165"/>
              <a:gd name="connsiteX4" fmla="*/ 1442007 w 1711638"/>
              <a:gd name="connsiteY4" fmla="*/ 2657 h 1632165"/>
              <a:gd name="connsiteX5" fmla="*/ 644838 w 1711638"/>
              <a:gd name="connsiteY5" fmla="*/ 1257028 h 1632165"/>
              <a:gd name="connsiteX6" fmla="*/ 68 w 1711638"/>
              <a:gd name="connsiteY6" fmla="*/ 1550104 h 1632165"/>
              <a:gd name="connsiteX0" fmla="*/ 8 w 1711578"/>
              <a:gd name="connsiteY0" fmla="*/ 1550104 h 1632165"/>
              <a:gd name="connsiteX1" fmla="*/ 609608 w 1711578"/>
              <a:gd name="connsiteY1" fmla="*/ 1257027 h 1632165"/>
              <a:gd name="connsiteX2" fmla="*/ 1441947 w 1711578"/>
              <a:gd name="connsiteY2" fmla="*/ 2657 h 1632165"/>
              <a:gd name="connsiteX3" fmla="*/ 1711578 w 1711578"/>
              <a:gd name="connsiteY3" fmla="*/ 1632165 h 1632165"/>
              <a:gd name="connsiteX4" fmla="*/ 1441947 w 1711578"/>
              <a:gd name="connsiteY4" fmla="*/ 2657 h 1632165"/>
              <a:gd name="connsiteX5" fmla="*/ 621331 w 1711578"/>
              <a:gd name="connsiteY5" fmla="*/ 1268751 h 1632165"/>
              <a:gd name="connsiteX6" fmla="*/ 8 w 1711578"/>
              <a:gd name="connsiteY6" fmla="*/ 1550104 h 163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1578" h="1632165">
                <a:moveTo>
                  <a:pt x="8" y="1550104"/>
                </a:moveTo>
                <a:cubicBezTo>
                  <a:pt x="-1946" y="1548150"/>
                  <a:pt x="369285" y="1514935"/>
                  <a:pt x="609608" y="1257027"/>
                </a:cubicBezTo>
                <a:cubicBezTo>
                  <a:pt x="849931" y="999119"/>
                  <a:pt x="1258285" y="-59866"/>
                  <a:pt x="1441947" y="2657"/>
                </a:cubicBezTo>
                <a:cubicBezTo>
                  <a:pt x="1625609" y="65180"/>
                  <a:pt x="1711578" y="1632165"/>
                  <a:pt x="1711578" y="1632165"/>
                </a:cubicBezTo>
                <a:cubicBezTo>
                  <a:pt x="1711578" y="1632165"/>
                  <a:pt x="1588486" y="53457"/>
                  <a:pt x="1441947" y="2657"/>
                </a:cubicBezTo>
                <a:cubicBezTo>
                  <a:pt x="1295409" y="-48143"/>
                  <a:pt x="861654" y="1010843"/>
                  <a:pt x="621331" y="1268751"/>
                </a:cubicBezTo>
                <a:cubicBezTo>
                  <a:pt x="381008" y="1526659"/>
                  <a:pt x="1962" y="1552058"/>
                  <a:pt x="8" y="1550104"/>
                </a:cubicBezTo>
                <a:close/>
              </a:path>
            </a:pathLst>
          </a:cu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C0BA276-B988-BB4F-892E-8CBA881EB80E}"/>
                  </a:ext>
                </a:extLst>
              </p:cNvPr>
              <p:cNvSpPr/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8C0BA276-B988-BB4F-892E-8CBA881EB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08396"/>
                <a:ext cx="2695869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C6B3F800-DDED-B744-ABA5-B5FC3DD6A5C9}"/>
                  </a:ext>
                </a:extLst>
              </p:cNvPr>
              <p:cNvSpPr/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C6B3F800-DDED-B744-ABA5-B5FC3DD6A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325588"/>
                <a:ext cx="2695869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0B214F-63CF-7446-BA2E-9EEBE0029681}"/>
                  </a:ext>
                </a:extLst>
              </p:cNvPr>
              <p:cNvSpPr/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≈0.68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0B214F-63CF-7446-BA2E-9EEBE0029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5" y="1947875"/>
                <a:ext cx="3211392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6B84102-C0D8-1B49-BF3C-9CB59EDB5CBE}"/>
                  </a:ext>
                </a:extLst>
              </p:cNvPr>
              <p:cNvSpPr/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≈0.81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6B84102-C0D8-1B49-BF3C-9CB59EDB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95883"/>
                <a:ext cx="3211392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">
            <a:extLst>
              <a:ext uri="{FF2B5EF4-FFF2-40B4-BE49-F238E27FC236}">
                <a16:creationId xmlns:a16="http://schemas.microsoft.com/office/drawing/2014/main" id="{AF8A7DB5-9BEE-D249-8012-DBFFF98833E9}"/>
              </a:ext>
            </a:extLst>
          </p:cNvPr>
          <p:cNvSpPr/>
          <p:nvPr/>
        </p:nvSpPr>
        <p:spPr>
          <a:xfrm>
            <a:off x="611560" y="4614056"/>
            <a:ext cx="4172565" cy="1522639"/>
          </a:xfrm>
          <a:prstGeom prst="rect">
            <a:avLst/>
          </a:prstGeom>
          <a:solidFill>
            <a:srgbClr val="FFFFFF">
              <a:alpha val="51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82A408-3101-8C40-B7D5-684DB26DE07D}"/>
              </a:ext>
            </a:extLst>
          </p:cNvPr>
          <p:cNvSpPr txBox="1"/>
          <p:nvPr/>
        </p:nvSpPr>
        <p:spPr>
          <a:xfrm>
            <a:off x="1237039" y="4821377"/>
            <a:ext cx="36950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Информация от бабушки сдвинула апостериорное распределение сильнее</a:t>
            </a:r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4E560080-26C7-8A4B-A77B-BB12931E5E06}"/>
              </a:ext>
            </a:extLst>
          </p:cNvPr>
          <p:cNvSpPr/>
          <p:nvPr/>
        </p:nvSpPr>
        <p:spPr>
          <a:xfrm>
            <a:off x="773045" y="486651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1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80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1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r>
              <a:rPr lang="ru-RU" dirty="0"/>
              <a:t>Оно отбрасывает заведомо неверные значения параметра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3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r>
              <a:rPr lang="ru-RU" dirty="0"/>
              <a:t>Оно отбрасывает заведомо неверные значения параметра </a:t>
            </a:r>
          </a:p>
          <a:p>
            <a:r>
              <a:rPr lang="ru-RU" dirty="0"/>
              <a:t>Вы должны быть готовы сделать денежную ставку </a:t>
            </a:r>
            <a:br>
              <a:rPr lang="ru-RU" dirty="0"/>
            </a:br>
            <a:r>
              <a:rPr lang="ru-RU" dirty="0"/>
              <a:t>на выбранное вами априорное распределение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10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выбрать априорное распределение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Априорное распределение выбирается до сбора данных</a:t>
            </a:r>
          </a:p>
          <a:p>
            <a:r>
              <a:rPr lang="ru-RU" dirty="0"/>
              <a:t>С помощью априорного распределения мы пытаемся описать своё незнание </a:t>
            </a:r>
          </a:p>
          <a:p>
            <a:r>
              <a:rPr lang="ru-RU" dirty="0"/>
              <a:t>Оно отбрасывает заведомо неверные значения параметра </a:t>
            </a:r>
          </a:p>
          <a:p>
            <a:r>
              <a:rPr lang="ru-RU" dirty="0"/>
              <a:t>Вы должны быть готовы сделать денежную ставку </a:t>
            </a:r>
            <a:br>
              <a:rPr lang="ru-RU" dirty="0"/>
            </a:br>
            <a:r>
              <a:rPr lang="ru-RU" dirty="0"/>
              <a:t>на выбранное вами априорное распределение </a:t>
            </a:r>
          </a:p>
          <a:p>
            <a:r>
              <a:rPr lang="ru-RU" dirty="0"/>
              <a:t>Нельзя подстраивать априорное распределение под данные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023EF1-5753-1F49-AFF4-1AAEBA1D468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63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8633</Words>
  <Application>Microsoft Macintosh PowerPoint</Application>
  <PresentationFormat>On-screen Show (4:3)</PresentationFormat>
  <Paragraphs>1596</Paragraphs>
  <Slides>224</Slides>
  <Notes>206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35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 Pro Light</vt:lpstr>
      <vt:lpstr>MyriadPro-Bold</vt:lpstr>
      <vt:lpstr>MyriadPro-Regular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Априорные распределения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Байесовский вывод: равномерное</vt:lpstr>
      <vt:lpstr>PowerPoint Presentation</vt:lpstr>
      <vt:lpstr>Байесовский вывод: распределение Бабушки</vt:lpstr>
      <vt:lpstr>Байесовский вывод: распределение Бабушки</vt:lpstr>
      <vt:lpstr>Апостериорные распределения</vt:lpstr>
      <vt:lpstr>Апостериорные распределения</vt:lpstr>
      <vt:lpstr>Апостериорные распределения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1875</cp:revision>
  <dcterms:created xsi:type="dcterms:W3CDTF">2005-01-01T07:06:31Z</dcterms:created>
  <dcterms:modified xsi:type="dcterms:W3CDTF">2021-02-15T16:44:21Z</dcterms:modified>
</cp:coreProperties>
</file>